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59" r:id="rId5"/>
    <p:sldId id="275" r:id="rId6"/>
    <p:sldId id="280" r:id="rId7"/>
    <p:sldId id="281" r:id="rId8"/>
    <p:sldId id="260" r:id="rId9"/>
    <p:sldId id="261" r:id="rId10"/>
    <p:sldId id="262" r:id="rId11"/>
    <p:sldId id="263" r:id="rId12"/>
    <p:sldId id="264" r:id="rId13"/>
    <p:sldId id="265" r:id="rId14"/>
    <p:sldId id="266" r:id="rId15"/>
    <p:sldId id="267" r:id="rId16"/>
    <p:sldId id="269" r:id="rId17"/>
    <p:sldId id="270" r:id="rId18"/>
    <p:sldId id="273" r:id="rId19"/>
    <p:sldId id="274" r:id="rId20"/>
    <p:sldId id="279" r:id="rId21"/>
    <p:sldId id="282" r:id="rId22"/>
    <p:sldId id="278" r:id="rId23"/>
  </p:sldIdLst>
  <p:sldSz cx="9144000" cy="6858000" type="screen4x3"/>
  <p:notesSz cx="6858000" cy="9144000"/>
  <p:defaultTextStyle>
    <a:defPPr>
      <a:defRPr lang="es-E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37373"/>
    <a:srgbClr val="FF33CC"/>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7" d="100"/>
          <a:sy n="107" d="100"/>
        </p:scale>
        <p:origin x="84" y="23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Marcador de encabezado">
            <a:extLst>
              <a:ext uri="{FF2B5EF4-FFF2-40B4-BE49-F238E27FC236}">
                <a16:creationId xmlns:a16="http://schemas.microsoft.com/office/drawing/2014/main" xmlns="" id="{A57C697D-A648-46FB-8124-F9D911EA4A1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defRPr>
            </a:lvl1pPr>
          </a:lstStyle>
          <a:p>
            <a:pPr>
              <a:defRPr/>
            </a:pPr>
            <a:endParaRPr lang="es-ES"/>
          </a:p>
        </p:txBody>
      </p:sp>
      <p:sp>
        <p:nvSpPr>
          <p:cNvPr id="3" name="2 Marcador de fecha">
            <a:extLst>
              <a:ext uri="{FF2B5EF4-FFF2-40B4-BE49-F238E27FC236}">
                <a16:creationId xmlns:a16="http://schemas.microsoft.com/office/drawing/2014/main" xmlns="" id="{8A4702B7-58E7-4B03-AF76-09394E34C405}"/>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defRPr>
            </a:lvl1pPr>
          </a:lstStyle>
          <a:p>
            <a:pPr>
              <a:defRPr/>
            </a:pPr>
            <a:fld id="{60132E41-8075-4088-93CE-9C7CF085895E}" type="datetimeFigureOut">
              <a:rPr lang="es-ES"/>
              <a:pPr>
                <a:defRPr/>
              </a:pPr>
              <a:t>11/09/2018</a:t>
            </a:fld>
            <a:endParaRPr lang="es-ES"/>
          </a:p>
        </p:txBody>
      </p:sp>
      <p:sp>
        <p:nvSpPr>
          <p:cNvPr id="4" name="3 Marcador de imagen de diapositiva">
            <a:extLst>
              <a:ext uri="{FF2B5EF4-FFF2-40B4-BE49-F238E27FC236}">
                <a16:creationId xmlns:a16="http://schemas.microsoft.com/office/drawing/2014/main" xmlns="" id="{B6AF3877-666D-4C9B-876D-8DE764E66FA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S" noProof="0"/>
          </a:p>
        </p:txBody>
      </p:sp>
      <p:sp>
        <p:nvSpPr>
          <p:cNvPr id="5" name="4 Marcador de notas">
            <a:extLst>
              <a:ext uri="{FF2B5EF4-FFF2-40B4-BE49-F238E27FC236}">
                <a16:creationId xmlns:a16="http://schemas.microsoft.com/office/drawing/2014/main" xmlns="" id="{0ABE7895-00FD-4828-8956-28D233D1A985}"/>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
        <p:nvSpPr>
          <p:cNvPr id="6" name="5 Marcador de pie de página">
            <a:extLst>
              <a:ext uri="{FF2B5EF4-FFF2-40B4-BE49-F238E27FC236}">
                <a16:creationId xmlns:a16="http://schemas.microsoft.com/office/drawing/2014/main" xmlns="" id="{46277326-7386-4486-9FEB-354F9A7A2F55}"/>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defRPr>
            </a:lvl1pPr>
          </a:lstStyle>
          <a:p>
            <a:pPr>
              <a:defRPr/>
            </a:pPr>
            <a:endParaRPr lang="es-ES"/>
          </a:p>
        </p:txBody>
      </p:sp>
      <p:sp>
        <p:nvSpPr>
          <p:cNvPr id="7" name="6 Marcador de número de diapositiva">
            <a:extLst>
              <a:ext uri="{FF2B5EF4-FFF2-40B4-BE49-F238E27FC236}">
                <a16:creationId xmlns:a16="http://schemas.microsoft.com/office/drawing/2014/main" xmlns="" id="{D493C4B0-49BD-4609-BB26-38FEAD451E8A}"/>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2038FBF-B5AB-4C1D-82AB-9A1915337C88}" type="slidenum">
              <a:rPr lang="es-ES" altLang="es-MX"/>
              <a:pPr>
                <a:defRPr/>
              </a:pPr>
              <a:t>‹Nº›</a:t>
            </a:fld>
            <a:endParaRPr lang="es-ES" altLang="es-MX"/>
          </a:p>
        </p:txBody>
      </p:sp>
    </p:spTree>
    <p:extLst>
      <p:ext uri="{BB962C8B-B14F-4D97-AF65-F5344CB8AC3E}">
        <p14:creationId xmlns:p14="http://schemas.microsoft.com/office/powerpoint/2010/main" val="27517544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512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7E6603-2520-4329-AEE9-6A38C6201970}" type="slidenum">
              <a:rPr lang="es-ES" altLang="es-MX" smtClean="0">
                <a:latin typeface="Arial" panose="020B0604020202020204" pitchFamily="34" charset="0"/>
              </a:rPr>
              <a:pPr>
                <a:spcBef>
                  <a:spcPct val="0"/>
                </a:spcBef>
              </a:pPr>
              <a:t>2</a:t>
            </a:fld>
            <a:endParaRPr lang="es-ES" altLang="es-MX" smtClean="0">
              <a:latin typeface="Arial" panose="020B0604020202020204" pitchFamily="34" charset="0"/>
            </a:endParaRPr>
          </a:p>
        </p:txBody>
      </p:sp>
    </p:spTree>
    <p:extLst>
      <p:ext uri="{BB962C8B-B14F-4D97-AF65-F5344CB8AC3E}">
        <p14:creationId xmlns:p14="http://schemas.microsoft.com/office/powerpoint/2010/main" val="2728951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2355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7703951-58B7-4083-9526-77B3CFAD58C6}" type="slidenum">
              <a:rPr lang="es-ES" altLang="es-MX" smtClean="0">
                <a:latin typeface="Arial" panose="020B0604020202020204" pitchFamily="34" charset="0"/>
              </a:rPr>
              <a:pPr>
                <a:spcBef>
                  <a:spcPct val="0"/>
                </a:spcBef>
              </a:pPr>
              <a:t>11</a:t>
            </a:fld>
            <a:endParaRPr lang="es-ES" altLang="es-MX" smtClean="0">
              <a:latin typeface="Arial" panose="020B0604020202020204" pitchFamily="34" charset="0"/>
            </a:endParaRPr>
          </a:p>
        </p:txBody>
      </p:sp>
    </p:spTree>
    <p:extLst>
      <p:ext uri="{BB962C8B-B14F-4D97-AF65-F5344CB8AC3E}">
        <p14:creationId xmlns:p14="http://schemas.microsoft.com/office/powerpoint/2010/main" val="1600864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2560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EA6045E8-6D1D-4EF6-A1AA-658FA1661229}" type="slidenum">
              <a:rPr lang="es-ES" altLang="es-MX" smtClean="0">
                <a:latin typeface="Arial" panose="020B0604020202020204" pitchFamily="34" charset="0"/>
              </a:rPr>
              <a:pPr>
                <a:spcBef>
                  <a:spcPct val="0"/>
                </a:spcBef>
              </a:pPr>
              <a:t>12</a:t>
            </a:fld>
            <a:endParaRPr lang="es-ES" altLang="es-MX" smtClean="0">
              <a:latin typeface="Arial" panose="020B0604020202020204" pitchFamily="34" charset="0"/>
            </a:endParaRPr>
          </a:p>
        </p:txBody>
      </p:sp>
    </p:spTree>
    <p:extLst>
      <p:ext uri="{BB962C8B-B14F-4D97-AF65-F5344CB8AC3E}">
        <p14:creationId xmlns:p14="http://schemas.microsoft.com/office/powerpoint/2010/main" val="4218307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2765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DECE39B-6573-414E-A63A-CEE37B3FDB37}" type="slidenum">
              <a:rPr lang="es-ES" altLang="es-MX" smtClean="0">
                <a:latin typeface="Arial" panose="020B0604020202020204" pitchFamily="34" charset="0"/>
              </a:rPr>
              <a:pPr>
                <a:spcBef>
                  <a:spcPct val="0"/>
                </a:spcBef>
              </a:pPr>
              <a:t>13</a:t>
            </a:fld>
            <a:endParaRPr lang="es-ES" altLang="es-MX" smtClean="0">
              <a:latin typeface="Arial" panose="020B0604020202020204" pitchFamily="34" charset="0"/>
            </a:endParaRPr>
          </a:p>
        </p:txBody>
      </p:sp>
    </p:spTree>
    <p:extLst>
      <p:ext uri="{BB962C8B-B14F-4D97-AF65-F5344CB8AC3E}">
        <p14:creationId xmlns:p14="http://schemas.microsoft.com/office/powerpoint/2010/main" val="22864268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2970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07337AF-0DBB-42F5-8E43-866F2431C245}" type="slidenum">
              <a:rPr lang="es-ES" altLang="es-MX" smtClean="0">
                <a:latin typeface="Arial" panose="020B0604020202020204" pitchFamily="34" charset="0"/>
              </a:rPr>
              <a:pPr>
                <a:spcBef>
                  <a:spcPct val="0"/>
                </a:spcBef>
              </a:pPr>
              <a:t>14</a:t>
            </a:fld>
            <a:endParaRPr lang="es-ES" altLang="es-MX" smtClean="0">
              <a:latin typeface="Arial" panose="020B0604020202020204" pitchFamily="34" charset="0"/>
            </a:endParaRPr>
          </a:p>
        </p:txBody>
      </p:sp>
    </p:spTree>
    <p:extLst>
      <p:ext uri="{BB962C8B-B14F-4D97-AF65-F5344CB8AC3E}">
        <p14:creationId xmlns:p14="http://schemas.microsoft.com/office/powerpoint/2010/main" val="296988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3174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57A9F96-7CC8-4B6A-A5F1-8DC6EBB8FBAC}" type="slidenum">
              <a:rPr lang="es-ES" altLang="es-MX" smtClean="0">
                <a:latin typeface="Arial" panose="020B0604020202020204" pitchFamily="34" charset="0"/>
              </a:rPr>
              <a:pPr>
                <a:spcBef>
                  <a:spcPct val="0"/>
                </a:spcBef>
              </a:pPr>
              <a:t>15</a:t>
            </a:fld>
            <a:endParaRPr lang="es-ES" altLang="es-MX" smtClean="0">
              <a:latin typeface="Arial" panose="020B0604020202020204" pitchFamily="34" charset="0"/>
            </a:endParaRPr>
          </a:p>
        </p:txBody>
      </p:sp>
    </p:spTree>
    <p:extLst>
      <p:ext uri="{BB962C8B-B14F-4D97-AF65-F5344CB8AC3E}">
        <p14:creationId xmlns:p14="http://schemas.microsoft.com/office/powerpoint/2010/main" val="28923077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3379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9E2032E-B394-44F8-A18A-B4D61D855044}" type="slidenum">
              <a:rPr lang="es-ES" altLang="es-MX" smtClean="0">
                <a:latin typeface="Arial" panose="020B0604020202020204" pitchFamily="34" charset="0"/>
              </a:rPr>
              <a:pPr>
                <a:spcBef>
                  <a:spcPct val="0"/>
                </a:spcBef>
              </a:pPr>
              <a:t>16</a:t>
            </a:fld>
            <a:endParaRPr lang="es-ES" altLang="es-MX" smtClean="0">
              <a:latin typeface="Arial" panose="020B0604020202020204" pitchFamily="34" charset="0"/>
            </a:endParaRPr>
          </a:p>
        </p:txBody>
      </p:sp>
    </p:spTree>
    <p:extLst>
      <p:ext uri="{BB962C8B-B14F-4D97-AF65-F5344CB8AC3E}">
        <p14:creationId xmlns:p14="http://schemas.microsoft.com/office/powerpoint/2010/main" val="2648850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3584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66676C6-880E-4365-A281-C8A598A8065B}" type="slidenum">
              <a:rPr lang="es-ES" altLang="es-MX" smtClean="0">
                <a:latin typeface="Arial" panose="020B0604020202020204" pitchFamily="34" charset="0"/>
              </a:rPr>
              <a:pPr>
                <a:spcBef>
                  <a:spcPct val="0"/>
                </a:spcBef>
              </a:pPr>
              <a:t>17</a:t>
            </a:fld>
            <a:endParaRPr lang="es-ES" altLang="es-MX" smtClean="0">
              <a:latin typeface="Arial" panose="020B0604020202020204" pitchFamily="34" charset="0"/>
            </a:endParaRPr>
          </a:p>
        </p:txBody>
      </p:sp>
    </p:spTree>
    <p:extLst>
      <p:ext uri="{BB962C8B-B14F-4D97-AF65-F5344CB8AC3E}">
        <p14:creationId xmlns:p14="http://schemas.microsoft.com/office/powerpoint/2010/main" val="16488641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3789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4E815C2-FEED-41A3-86EF-3E7267A2CCC7}" type="slidenum">
              <a:rPr lang="es-ES" altLang="es-MX" smtClean="0">
                <a:latin typeface="Arial" panose="020B0604020202020204" pitchFamily="34" charset="0"/>
              </a:rPr>
              <a:pPr>
                <a:spcBef>
                  <a:spcPct val="0"/>
                </a:spcBef>
              </a:pPr>
              <a:t>18</a:t>
            </a:fld>
            <a:endParaRPr lang="es-ES" altLang="es-MX" smtClean="0">
              <a:latin typeface="Arial" panose="020B0604020202020204" pitchFamily="34" charset="0"/>
            </a:endParaRPr>
          </a:p>
        </p:txBody>
      </p:sp>
    </p:spTree>
    <p:extLst>
      <p:ext uri="{BB962C8B-B14F-4D97-AF65-F5344CB8AC3E}">
        <p14:creationId xmlns:p14="http://schemas.microsoft.com/office/powerpoint/2010/main" val="21797203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3994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1EC6EA7-1603-49D0-A0C5-43D83BD60A02}" type="slidenum">
              <a:rPr lang="es-ES" altLang="es-MX" smtClean="0">
                <a:latin typeface="Arial" panose="020B0604020202020204" pitchFamily="34" charset="0"/>
              </a:rPr>
              <a:pPr>
                <a:spcBef>
                  <a:spcPct val="0"/>
                </a:spcBef>
              </a:pPr>
              <a:t>19</a:t>
            </a:fld>
            <a:endParaRPr lang="es-ES" altLang="es-MX" smtClean="0">
              <a:latin typeface="Arial" panose="020B0604020202020204" pitchFamily="34" charset="0"/>
            </a:endParaRPr>
          </a:p>
        </p:txBody>
      </p:sp>
    </p:spTree>
    <p:extLst>
      <p:ext uri="{BB962C8B-B14F-4D97-AF65-F5344CB8AC3E}">
        <p14:creationId xmlns:p14="http://schemas.microsoft.com/office/powerpoint/2010/main" val="38180668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4198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8F4F055-CAF2-4AEF-9AA0-DF3B31DAFDF0}" type="slidenum">
              <a:rPr lang="es-ES" altLang="es-MX" smtClean="0">
                <a:latin typeface="Arial" panose="020B0604020202020204" pitchFamily="34" charset="0"/>
              </a:rPr>
              <a:pPr>
                <a:spcBef>
                  <a:spcPct val="0"/>
                </a:spcBef>
              </a:pPr>
              <a:t>20</a:t>
            </a:fld>
            <a:endParaRPr lang="es-ES" altLang="es-MX" smtClean="0">
              <a:latin typeface="Arial" panose="020B0604020202020204" pitchFamily="34" charset="0"/>
            </a:endParaRPr>
          </a:p>
        </p:txBody>
      </p:sp>
    </p:spTree>
    <p:extLst>
      <p:ext uri="{BB962C8B-B14F-4D97-AF65-F5344CB8AC3E}">
        <p14:creationId xmlns:p14="http://schemas.microsoft.com/office/powerpoint/2010/main" val="3075062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717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9884A3-57BB-4A1F-8458-3FBE1A0355F5}" type="slidenum">
              <a:rPr lang="es-ES" altLang="es-MX" smtClean="0">
                <a:latin typeface="Arial" panose="020B0604020202020204" pitchFamily="34" charset="0"/>
              </a:rPr>
              <a:pPr>
                <a:spcBef>
                  <a:spcPct val="0"/>
                </a:spcBef>
              </a:pPr>
              <a:t>3</a:t>
            </a:fld>
            <a:endParaRPr lang="es-ES" altLang="es-MX" smtClean="0">
              <a:latin typeface="Arial" panose="020B0604020202020204" pitchFamily="34" charset="0"/>
            </a:endParaRPr>
          </a:p>
        </p:txBody>
      </p:sp>
    </p:spTree>
    <p:extLst>
      <p:ext uri="{BB962C8B-B14F-4D97-AF65-F5344CB8AC3E}">
        <p14:creationId xmlns:p14="http://schemas.microsoft.com/office/powerpoint/2010/main" val="63442909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4403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698787C-056B-47F2-B66D-FDCDEBED5EFA}" type="slidenum">
              <a:rPr lang="es-ES" altLang="es-MX" smtClean="0">
                <a:latin typeface="Arial" panose="020B0604020202020204" pitchFamily="34" charset="0"/>
              </a:rPr>
              <a:pPr>
                <a:spcBef>
                  <a:spcPct val="0"/>
                </a:spcBef>
              </a:pPr>
              <a:t>21</a:t>
            </a:fld>
            <a:endParaRPr lang="es-ES" altLang="es-MX" smtClean="0">
              <a:latin typeface="Arial" panose="020B0604020202020204" pitchFamily="34" charset="0"/>
            </a:endParaRPr>
          </a:p>
        </p:txBody>
      </p:sp>
    </p:spTree>
    <p:extLst>
      <p:ext uri="{BB962C8B-B14F-4D97-AF65-F5344CB8AC3E}">
        <p14:creationId xmlns:p14="http://schemas.microsoft.com/office/powerpoint/2010/main" val="3496723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4608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CD5E6A6-3BE6-4BA7-8E80-A003CD72F47E}" type="slidenum">
              <a:rPr lang="es-ES" altLang="es-MX" smtClean="0">
                <a:latin typeface="Arial" panose="020B0604020202020204" pitchFamily="34" charset="0"/>
              </a:rPr>
              <a:pPr>
                <a:spcBef>
                  <a:spcPct val="0"/>
                </a:spcBef>
              </a:pPr>
              <a:t>22</a:t>
            </a:fld>
            <a:endParaRPr lang="es-ES" altLang="es-MX" smtClean="0">
              <a:latin typeface="Arial" panose="020B0604020202020204" pitchFamily="34" charset="0"/>
            </a:endParaRPr>
          </a:p>
        </p:txBody>
      </p:sp>
    </p:spTree>
    <p:extLst>
      <p:ext uri="{BB962C8B-B14F-4D97-AF65-F5344CB8AC3E}">
        <p14:creationId xmlns:p14="http://schemas.microsoft.com/office/powerpoint/2010/main" val="378769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922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D9C3D07-F0A7-420F-89C7-CAB72CDBE9A0}" type="slidenum">
              <a:rPr lang="es-ES" altLang="es-MX" smtClean="0">
                <a:latin typeface="Arial" panose="020B0604020202020204" pitchFamily="34" charset="0"/>
              </a:rPr>
              <a:pPr>
                <a:spcBef>
                  <a:spcPct val="0"/>
                </a:spcBef>
              </a:pPr>
              <a:t>4</a:t>
            </a:fld>
            <a:endParaRPr lang="es-ES" altLang="es-MX" smtClean="0">
              <a:latin typeface="Arial" panose="020B0604020202020204" pitchFamily="34" charset="0"/>
            </a:endParaRPr>
          </a:p>
        </p:txBody>
      </p:sp>
    </p:spTree>
    <p:extLst>
      <p:ext uri="{BB962C8B-B14F-4D97-AF65-F5344CB8AC3E}">
        <p14:creationId xmlns:p14="http://schemas.microsoft.com/office/powerpoint/2010/main" val="3750235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1126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6AB16D6-9CAC-4128-A367-05EF08DFEA4E}" type="slidenum">
              <a:rPr lang="es-ES" altLang="es-MX" smtClean="0">
                <a:latin typeface="Arial" panose="020B0604020202020204" pitchFamily="34" charset="0"/>
              </a:rPr>
              <a:pPr>
                <a:spcBef>
                  <a:spcPct val="0"/>
                </a:spcBef>
              </a:pPr>
              <a:t>5</a:t>
            </a:fld>
            <a:endParaRPr lang="es-ES" altLang="es-MX" smtClean="0">
              <a:latin typeface="Arial" panose="020B0604020202020204" pitchFamily="34" charset="0"/>
            </a:endParaRPr>
          </a:p>
        </p:txBody>
      </p:sp>
    </p:spTree>
    <p:extLst>
      <p:ext uri="{BB962C8B-B14F-4D97-AF65-F5344CB8AC3E}">
        <p14:creationId xmlns:p14="http://schemas.microsoft.com/office/powerpoint/2010/main" val="214417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13316"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BFBB5A4-30AC-44C4-945D-6357D755E2AA}" type="slidenum">
              <a:rPr lang="es-ES" altLang="es-MX" smtClean="0">
                <a:latin typeface="Arial" panose="020B0604020202020204" pitchFamily="34" charset="0"/>
              </a:rPr>
              <a:pPr>
                <a:spcBef>
                  <a:spcPct val="0"/>
                </a:spcBef>
              </a:pPr>
              <a:t>6</a:t>
            </a:fld>
            <a:endParaRPr lang="es-ES" altLang="es-MX" smtClean="0">
              <a:latin typeface="Arial" panose="020B0604020202020204" pitchFamily="34" charset="0"/>
            </a:endParaRPr>
          </a:p>
        </p:txBody>
      </p:sp>
    </p:spTree>
    <p:extLst>
      <p:ext uri="{BB962C8B-B14F-4D97-AF65-F5344CB8AC3E}">
        <p14:creationId xmlns:p14="http://schemas.microsoft.com/office/powerpoint/2010/main" val="633171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15364"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A0F356F1-D26F-4E06-BBCE-60EA063A5A0B}" type="slidenum">
              <a:rPr lang="es-ES" altLang="es-MX" smtClean="0">
                <a:latin typeface="Arial" panose="020B0604020202020204" pitchFamily="34" charset="0"/>
              </a:rPr>
              <a:pPr>
                <a:spcBef>
                  <a:spcPct val="0"/>
                </a:spcBef>
              </a:pPr>
              <a:t>7</a:t>
            </a:fld>
            <a:endParaRPr lang="es-ES" altLang="es-MX" smtClean="0">
              <a:latin typeface="Arial" panose="020B0604020202020204" pitchFamily="34" charset="0"/>
            </a:endParaRPr>
          </a:p>
        </p:txBody>
      </p:sp>
    </p:spTree>
    <p:extLst>
      <p:ext uri="{BB962C8B-B14F-4D97-AF65-F5344CB8AC3E}">
        <p14:creationId xmlns:p14="http://schemas.microsoft.com/office/powerpoint/2010/main" val="2715764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17412"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233E46D-C176-45ED-BF17-812BA015947D}" type="slidenum">
              <a:rPr lang="es-ES" altLang="es-MX" smtClean="0">
                <a:latin typeface="Arial" panose="020B0604020202020204" pitchFamily="34" charset="0"/>
              </a:rPr>
              <a:pPr>
                <a:spcBef>
                  <a:spcPct val="0"/>
                </a:spcBef>
              </a:pPr>
              <a:t>8</a:t>
            </a:fld>
            <a:endParaRPr lang="es-ES" altLang="es-MX" smtClean="0">
              <a:latin typeface="Arial" panose="020B0604020202020204" pitchFamily="34" charset="0"/>
            </a:endParaRPr>
          </a:p>
        </p:txBody>
      </p:sp>
    </p:spTree>
    <p:extLst>
      <p:ext uri="{BB962C8B-B14F-4D97-AF65-F5344CB8AC3E}">
        <p14:creationId xmlns:p14="http://schemas.microsoft.com/office/powerpoint/2010/main" val="2312925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19460"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2D5AD51-4F7F-47CC-AED6-F8E7D6FE1921}" type="slidenum">
              <a:rPr lang="es-ES" altLang="es-MX" smtClean="0">
                <a:latin typeface="Arial" panose="020B0604020202020204" pitchFamily="34" charset="0"/>
              </a:rPr>
              <a:pPr>
                <a:spcBef>
                  <a:spcPct val="0"/>
                </a:spcBef>
              </a:pPr>
              <a:t>9</a:t>
            </a:fld>
            <a:endParaRPr lang="es-ES" altLang="es-MX" smtClean="0">
              <a:latin typeface="Arial" panose="020B0604020202020204" pitchFamily="34" charset="0"/>
            </a:endParaRPr>
          </a:p>
        </p:txBody>
      </p:sp>
    </p:spTree>
    <p:extLst>
      <p:ext uri="{BB962C8B-B14F-4D97-AF65-F5344CB8AC3E}">
        <p14:creationId xmlns:p14="http://schemas.microsoft.com/office/powerpoint/2010/main" val="291389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MX" altLang="es-MX" smtClean="0"/>
          </a:p>
        </p:txBody>
      </p:sp>
      <p:sp>
        <p:nvSpPr>
          <p:cNvPr id="21508"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830D285-AB74-4FB1-88B1-F734C997F23B}" type="slidenum">
              <a:rPr lang="es-ES" altLang="es-MX" smtClean="0">
                <a:latin typeface="Arial" panose="020B0604020202020204" pitchFamily="34" charset="0"/>
              </a:rPr>
              <a:pPr>
                <a:spcBef>
                  <a:spcPct val="0"/>
                </a:spcBef>
              </a:pPr>
              <a:t>10</a:t>
            </a:fld>
            <a:endParaRPr lang="es-ES" altLang="es-MX" smtClean="0">
              <a:latin typeface="Arial" panose="020B0604020202020204" pitchFamily="34" charset="0"/>
            </a:endParaRPr>
          </a:p>
        </p:txBody>
      </p:sp>
    </p:spTree>
    <p:extLst>
      <p:ext uri="{BB962C8B-B14F-4D97-AF65-F5344CB8AC3E}">
        <p14:creationId xmlns:p14="http://schemas.microsoft.com/office/powerpoint/2010/main" val="7157613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xmlns="" id="{4794E170-399B-46A2-8AC9-F7E755E69FD4}"/>
              </a:ext>
            </a:extLst>
          </p:cNvPr>
          <p:cNvSpPr>
            <a:spLocks noGrp="1"/>
          </p:cNvSpPr>
          <p:nvPr>
            <p:ph type="dt" sz="half" idx="10"/>
          </p:nvPr>
        </p:nvSpPr>
        <p:spPr/>
        <p:txBody>
          <a:bodyPr/>
          <a:lstStyle>
            <a:lvl1pPr>
              <a:defRPr/>
            </a:lvl1pPr>
          </a:lstStyle>
          <a:p>
            <a:pPr>
              <a:defRPr/>
            </a:pPr>
            <a:fld id="{74A401DD-91E8-492B-9D4E-EE09C53A86D0}" type="datetimeFigureOut">
              <a:rPr lang="es-ES"/>
              <a:pPr>
                <a:defRPr/>
              </a:pPr>
              <a:t>11/09/2018</a:t>
            </a:fld>
            <a:endParaRPr lang="es-ES"/>
          </a:p>
        </p:txBody>
      </p:sp>
      <p:sp>
        <p:nvSpPr>
          <p:cNvPr id="5" name="4 Marcador de pie de página">
            <a:extLst>
              <a:ext uri="{FF2B5EF4-FFF2-40B4-BE49-F238E27FC236}">
                <a16:creationId xmlns:a16="http://schemas.microsoft.com/office/drawing/2014/main" xmlns="" id="{7608BEA1-B37D-49C4-818C-507C00202ADD}"/>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xmlns="" id="{27FF3A24-4FEC-47A5-AB12-83BE3F2996B5}"/>
              </a:ext>
            </a:extLst>
          </p:cNvPr>
          <p:cNvSpPr>
            <a:spLocks noGrp="1"/>
          </p:cNvSpPr>
          <p:nvPr>
            <p:ph type="sldNum" sz="quarter" idx="12"/>
          </p:nvPr>
        </p:nvSpPr>
        <p:spPr/>
        <p:txBody>
          <a:bodyPr/>
          <a:lstStyle>
            <a:lvl1pPr>
              <a:defRPr/>
            </a:lvl1pPr>
          </a:lstStyle>
          <a:p>
            <a:pPr>
              <a:defRPr/>
            </a:pPr>
            <a:fld id="{B6B1D56C-1A21-472D-9820-B2AEBD3BF3F7}" type="slidenum">
              <a:rPr lang="es-ES" altLang="es-MX"/>
              <a:pPr>
                <a:defRPr/>
              </a:pPr>
              <a:t>‹Nº›</a:t>
            </a:fld>
            <a:endParaRPr lang="es-ES" altLang="es-MX"/>
          </a:p>
        </p:txBody>
      </p:sp>
    </p:spTree>
    <p:extLst>
      <p:ext uri="{BB962C8B-B14F-4D97-AF65-F5344CB8AC3E}">
        <p14:creationId xmlns:p14="http://schemas.microsoft.com/office/powerpoint/2010/main" val="23080832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xmlns="" id="{4794E170-399B-46A2-8AC9-F7E755E69FD4}"/>
              </a:ext>
            </a:extLst>
          </p:cNvPr>
          <p:cNvSpPr>
            <a:spLocks noGrp="1"/>
          </p:cNvSpPr>
          <p:nvPr>
            <p:ph type="dt" sz="half" idx="10"/>
          </p:nvPr>
        </p:nvSpPr>
        <p:spPr/>
        <p:txBody>
          <a:bodyPr/>
          <a:lstStyle>
            <a:lvl1pPr>
              <a:defRPr/>
            </a:lvl1pPr>
          </a:lstStyle>
          <a:p>
            <a:pPr>
              <a:defRPr/>
            </a:pPr>
            <a:fld id="{A7841A8E-A6F4-4519-9327-586EC2181950}" type="datetimeFigureOut">
              <a:rPr lang="es-ES"/>
              <a:pPr>
                <a:defRPr/>
              </a:pPr>
              <a:t>11/09/2018</a:t>
            </a:fld>
            <a:endParaRPr lang="es-ES"/>
          </a:p>
        </p:txBody>
      </p:sp>
      <p:sp>
        <p:nvSpPr>
          <p:cNvPr id="5" name="4 Marcador de pie de página">
            <a:extLst>
              <a:ext uri="{FF2B5EF4-FFF2-40B4-BE49-F238E27FC236}">
                <a16:creationId xmlns:a16="http://schemas.microsoft.com/office/drawing/2014/main" xmlns="" id="{7608BEA1-B37D-49C4-818C-507C00202ADD}"/>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xmlns="" id="{27FF3A24-4FEC-47A5-AB12-83BE3F2996B5}"/>
              </a:ext>
            </a:extLst>
          </p:cNvPr>
          <p:cNvSpPr>
            <a:spLocks noGrp="1"/>
          </p:cNvSpPr>
          <p:nvPr>
            <p:ph type="sldNum" sz="quarter" idx="12"/>
          </p:nvPr>
        </p:nvSpPr>
        <p:spPr/>
        <p:txBody>
          <a:bodyPr/>
          <a:lstStyle>
            <a:lvl1pPr>
              <a:defRPr/>
            </a:lvl1pPr>
          </a:lstStyle>
          <a:p>
            <a:pPr>
              <a:defRPr/>
            </a:pPr>
            <a:fld id="{FCC22934-F7A5-455A-8066-02140FB00D2D}" type="slidenum">
              <a:rPr lang="es-ES" altLang="es-MX"/>
              <a:pPr>
                <a:defRPr/>
              </a:pPr>
              <a:t>‹Nº›</a:t>
            </a:fld>
            <a:endParaRPr lang="es-ES" altLang="es-MX"/>
          </a:p>
        </p:txBody>
      </p:sp>
    </p:spTree>
    <p:extLst>
      <p:ext uri="{BB962C8B-B14F-4D97-AF65-F5344CB8AC3E}">
        <p14:creationId xmlns:p14="http://schemas.microsoft.com/office/powerpoint/2010/main" val="76686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xmlns="" id="{4794E170-399B-46A2-8AC9-F7E755E69FD4}"/>
              </a:ext>
            </a:extLst>
          </p:cNvPr>
          <p:cNvSpPr>
            <a:spLocks noGrp="1"/>
          </p:cNvSpPr>
          <p:nvPr>
            <p:ph type="dt" sz="half" idx="10"/>
          </p:nvPr>
        </p:nvSpPr>
        <p:spPr/>
        <p:txBody>
          <a:bodyPr/>
          <a:lstStyle>
            <a:lvl1pPr>
              <a:defRPr/>
            </a:lvl1pPr>
          </a:lstStyle>
          <a:p>
            <a:pPr>
              <a:defRPr/>
            </a:pPr>
            <a:fld id="{06F64703-8787-4821-994D-59CC0AEAD36E}" type="datetimeFigureOut">
              <a:rPr lang="es-ES"/>
              <a:pPr>
                <a:defRPr/>
              </a:pPr>
              <a:t>11/09/2018</a:t>
            </a:fld>
            <a:endParaRPr lang="es-ES"/>
          </a:p>
        </p:txBody>
      </p:sp>
      <p:sp>
        <p:nvSpPr>
          <p:cNvPr id="5" name="4 Marcador de pie de página">
            <a:extLst>
              <a:ext uri="{FF2B5EF4-FFF2-40B4-BE49-F238E27FC236}">
                <a16:creationId xmlns:a16="http://schemas.microsoft.com/office/drawing/2014/main" xmlns="" id="{7608BEA1-B37D-49C4-818C-507C00202ADD}"/>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xmlns="" id="{27FF3A24-4FEC-47A5-AB12-83BE3F2996B5}"/>
              </a:ext>
            </a:extLst>
          </p:cNvPr>
          <p:cNvSpPr>
            <a:spLocks noGrp="1"/>
          </p:cNvSpPr>
          <p:nvPr>
            <p:ph type="sldNum" sz="quarter" idx="12"/>
          </p:nvPr>
        </p:nvSpPr>
        <p:spPr/>
        <p:txBody>
          <a:bodyPr/>
          <a:lstStyle>
            <a:lvl1pPr>
              <a:defRPr/>
            </a:lvl1pPr>
          </a:lstStyle>
          <a:p>
            <a:pPr>
              <a:defRPr/>
            </a:pPr>
            <a:fld id="{1D64AF90-C99D-4577-9660-958539BF8D53}" type="slidenum">
              <a:rPr lang="es-ES" altLang="es-MX"/>
              <a:pPr>
                <a:defRPr/>
              </a:pPr>
              <a:t>‹Nº›</a:t>
            </a:fld>
            <a:endParaRPr lang="es-ES" altLang="es-MX"/>
          </a:p>
        </p:txBody>
      </p:sp>
    </p:spTree>
    <p:extLst>
      <p:ext uri="{BB962C8B-B14F-4D97-AF65-F5344CB8AC3E}">
        <p14:creationId xmlns:p14="http://schemas.microsoft.com/office/powerpoint/2010/main" val="30286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xmlns="" id="{4794E170-399B-46A2-8AC9-F7E755E69FD4}"/>
              </a:ext>
            </a:extLst>
          </p:cNvPr>
          <p:cNvSpPr>
            <a:spLocks noGrp="1"/>
          </p:cNvSpPr>
          <p:nvPr>
            <p:ph type="dt" sz="half" idx="10"/>
          </p:nvPr>
        </p:nvSpPr>
        <p:spPr/>
        <p:txBody>
          <a:bodyPr/>
          <a:lstStyle>
            <a:lvl1pPr>
              <a:defRPr/>
            </a:lvl1pPr>
          </a:lstStyle>
          <a:p>
            <a:pPr>
              <a:defRPr/>
            </a:pPr>
            <a:fld id="{AB6B14C3-A96F-4FF0-A36E-A131795D62B3}" type="datetimeFigureOut">
              <a:rPr lang="es-ES"/>
              <a:pPr>
                <a:defRPr/>
              </a:pPr>
              <a:t>11/09/2018</a:t>
            </a:fld>
            <a:endParaRPr lang="es-ES"/>
          </a:p>
        </p:txBody>
      </p:sp>
      <p:sp>
        <p:nvSpPr>
          <p:cNvPr id="5" name="4 Marcador de pie de página">
            <a:extLst>
              <a:ext uri="{FF2B5EF4-FFF2-40B4-BE49-F238E27FC236}">
                <a16:creationId xmlns:a16="http://schemas.microsoft.com/office/drawing/2014/main" xmlns="" id="{7608BEA1-B37D-49C4-818C-507C00202ADD}"/>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xmlns="" id="{27FF3A24-4FEC-47A5-AB12-83BE3F2996B5}"/>
              </a:ext>
            </a:extLst>
          </p:cNvPr>
          <p:cNvSpPr>
            <a:spLocks noGrp="1"/>
          </p:cNvSpPr>
          <p:nvPr>
            <p:ph type="sldNum" sz="quarter" idx="12"/>
          </p:nvPr>
        </p:nvSpPr>
        <p:spPr/>
        <p:txBody>
          <a:bodyPr/>
          <a:lstStyle>
            <a:lvl1pPr>
              <a:defRPr/>
            </a:lvl1pPr>
          </a:lstStyle>
          <a:p>
            <a:pPr>
              <a:defRPr/>
            </a:pPr>
            <a:fld id="{C2CF97AF-BF2E-4AD8-B38C-ACC550BECA51}" type="slidenum">
              <a:rPr lang="es-ES" altLang="es-MX"/>
              <a:pPr>
                <a:defRPr/>
              </a:pPr>
              <a:t>‹Nº›</a:t>
            </a:fld>
            <a:endParaRPr lang="es-ES" altLang="es-MX"/>
          </a:p>
        </p:txBody>
      </p:sp>
    </p:spTree>
    <p:extLst>
      <p:ext uri="{BB962C8B-B14F-4D97-AF65-F5344CB8AC3E}">
        <p14:creationId xmlns:p14="http://schemas.microsoft.com/office/powerpoint/2010/main" val="49983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xmlns="" id="{4794E170-399B-46A2-8AC9-F7E755E69FD4}"/>
              </a:ext>
            </a:extLst>
          </p:cNvPr>
          <p:cNvSpPr>
            <a:spLocks noGrp="1"/>
          </p:cNvSpPr>
          <p:nvPr>
            <p:ph type="dt" sz="half" idx="10"/>
          </p:nvPr>
        </p:nvSpPr>
        <p:spPr/>
        <p:txBody>
          <a:bodyPr/>
          <a:lstStyle>
            <a:lvl1pPr>
              <a:defRPr/>
            </a:lvl1pPr>
          </a:lstStyle>
          <a:p>
            <a:pPr>
              <a:defRPr/>
            </a:pPr>
            <a:fld id="{B775168A-4472-4EC4-8B06-BD1335063C77}" type="datetimeFigureOut">
              <a:rPr lang="es-ES"/>
              <a:pPr>
                <a:defRPr/>
              </a:pPr>
              <a:t>11/09/2018</a:t>
            </a:fld>
            <a:endParaRPr lang="es-ES"/>
          </a:p>
        </p:txBody>
      </p:sp>
      <p:sp>
        <p:nvSpPr>
          <p:cNvPr id="5" name="4 Marcador de pie de página">
            <a:extLst>
              <a:ext uri="{FF2B5EF4-FFF2-40B4-BE49-F238E27FC236}">
                <a16:creationId xmlns:a16="http://schemas.microsoft.com/office/drawing/2014/main" xmlns="" id="{7608BEA1-B37D-49C4-818C-507C00202ADD}"/>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xmlns="" id="{27FF3A24-4FEC-47A5-AB12-83BE3F2996B5}"/>
              </a:ext>
            </a:extLst>
          </p:cNvPr>
          <p:cNvSpPr>
            <a:spLocks noGrp="1"/>
          </p:cNvSpPr>
          <p:nvPr>
            <p:ph type="sldNum" sz="quarter" idx="12"/>
          </p:nvPr>
        </p:nvSpPr>
        <p:spPr/>
        <p:txBody>
          <a:bodyPr/>
          <a:lstStyle>
            <a:lvl1pPr>
              <a:defRPr/>
            </a:lvl1pPr>
          </a:lstStyle>
          <a:p>
            <a:pPr>
              <a:defRPr/>
            </a:pPr>
            <a:fld id="{D1CFC708-A0AF-4FC6-9622-E997EB1CD326}" type="slidenum">
              <a:rPr lang="es-ES" altLang="es-MX"/>
              <a:pPr>
                <a:defRPr/>
              </a:pPr>
              <a:t>‹Nº›</a:t>
            </a:fld>
            <a:endParaRPr lang="es-ES" altLang="es-MX"/>
          </a:p>
        </p:txBody>
      </p:sp>
    </p:spTree>
    <p:extLst>
      <p:ext uri="{BB962C8B-B14F-4D97-AF65-F5344CB8AC3E}">
        <p14:creationId xmlns:p14="http://schemas.microsoft.com/office/powerpoint/2010/main" val="1106949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xmlns="" id="{4794E170-399B-46A2-8AC9-F7E755E69FD4}"/>
              </a:ext>
            </a:extLst>
          </p:cNvPr>
          <p:cNvSpPr>
            <a:spLocks noGrp="1"/>
          </p:cNvSpPr>
          <p:nvPr>
            <p:ph type="dt" sz="half" idx="10"/>
          </p:nvPr>
        </p:nvSpPr>
        <p:spPr/>
        <p:txBody>
          <a:bodyPr/>
          <a:lstStyle>
            <a:lvl1pPr>
              <a:defRPr/>
            </a:lvl1pPr>
          </a:lstStyle>
          <a:p>
            <a:pPr>
              <a:defRPr/>
            </a:pPr>
            <a:fld id="{00937A7C-B28B-41AD-9196-49A43E30D2AC}" type="datetimeFigureOut">
              <a:rPr lang="es-ES"/>
              <a:pPr>
                <a:defRPr/>
              </a:pPr>
              <a:t>11/09/2018</a:t>
            </a:fld>
            <a:endParaRPr lang="es-ES"/>
          </a:p>
        </p:txBody>
      </p:sp>
      <p:sp>
        <p:nvSpPr>
          <p:cNvPr id="6" name="4 Marcador de pie de página">
            <a:extLst>
              <a:ext uri="{FF2B5EF4-FFF2-40B4-BE49-F238E27FC236}">
                <a16:creationId xmlns:a16="http://schemas.microsoft.com/office/drawing/2014/main" xmlns="" id="{7608BEA1-B37D-49C4-818C-507C00202ADD}"/>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xmlns="" id="{27FF3A24-4FEC-47A5-AB12-83BE3F2996B5}"/>
              </a:ext>
            </a:extLst>
          </p:cNvPr>
          <p:cNvSpPr>
            <a:spLocks noGrp="1"/>
          </p:cNvSpPr>
          <p:nvPr>
            <p:ph type="sldNum" sz="quarter" idx="12"/>
          </p:nvPr>
        </p:nvSpPr>
        <p:spPr/>
        <p:txBody>
          <a:bodyPr/>
          <a:lstStyle>
            <a:lvl1pPr>
              <a:defRPr/>
            </a:lvl1pPr>
          </a:lstStyle>
          <a:p>
            <a:pPr>
              <a:defRPr/>
            </a:pPr>
            <a:fld id="{4119EC9F-BD76-4E2B-B2D8-C043B5FEAA83}" type="slidenum">
              <a:rPr lang="es-ES" altLang="es-MX"/>
              <a:pPr>
                <a:defRPr/>
              </a:pPr>
              <a:t>‹Nº›</a:t>
            </a:fld>
            <a:endParaRPr lang="es-ES" altLang="es-MX"/>
          </a:p>
        </p:txBody>
      </p:sp>
    </p:spTree>
    <p:extLst>
      <p:ext uri="{BB962C8B-B14F-4D97-AF65-F5344CB8AC3E}">
        <p14:creationId xmlns:p14="http://schemas.microsoft.com/office/powerpoint/2010/main" val="409365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xmlns="" id="{4794E170-399B-46A2-8AC9-F7E755E69FD4}"/>
              </a:ext>
            </a:extLst>
          </p:cNvPr>
          <p:cNvSpPr>
            <a:spLocks noGrp="1"/>
          </p:cNvSpPr>
          <p:nvPr>
            <p:ph type="dt" sz="half" idx="10"/>
          </p:nvPr>
        </p:nvSpPr>
        <p:spPr/>
        <p:txBody>
          <a:bodyPr/>
          <a:lstStyle>
            <a:lvl1pPr>
              <a:defRPr/>
            </a:lvl1pPr>
          </a:lstStyle>
          <a:p>
            <a:pPr>
              <a:defRPr/>
            </a:pPr>
            <a:fld id="{22CD0C4E-58CD-4BC2-B050-86F4CEB7C26E}" type="datetimeFigureOut">
              <a:rPr lang="es-ES"/>
              <a:pPr>
                <a:defRPr/>
              </a:pPr>
              <a:t>11/09/2018</a:t>
            </a:fld>
            <a:endParaRPr lang="es-ES"/>
          </a:p>
        </p:txBody>
      </p:sp>
      <p:sp>
        <p:nvSpPr>
          <p:cNvPr id="8" name="4 Marcador de pie de página">
            <a:extLst>
              <a:ext uri="{FF2B5EF4-FFF2-40B4-BE49-F238E27FC236}">
                <a16:creationId xmlns:a16="http://schemas.microsoft.com/office/drawing/2014/main" xmlns="" id="{7608BEA1-B37D-49C4-818C-507C00202ADD}"/>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xmlns="" id="{27FF3A24-4FEC-47A5-AB12-83BE3F2996B5}"/>
              </a:ext>
            </a:extLst>
          </p:cNvPr>
          <p:cNvSpPr>
            <a:spLocks noGrp="1"/>
          </p:cNvSpPr>
          <p:nvPr>
            <p:ph type="sldNum" sz="quarter" idx="12"/>
          </p:nvPr>
        </p:nvSpPr>
        <p:spPr/>
        <p:txBody>
          <a:bodyPr/>
          <a:lstStyle>
            <a:lvl1pPr>
              <a:defRPr/>
            </a:lvl1pPr>
          </a:lstStyle>
          <a:p>
            <a:pPr>
              <a:defRPr/>
            </a:pPr>
            <a:fld id="{43EF461E-34BA-4B11-8E3D-2EF6C3F658DB}" type="slidenum">
              <a:rPr lang="es-ES" altLang="es-MX"/>
              <a:pPr>
                <a:defRPr/>
              </a:pPr>
              <a:t>‹Nº›</a:t>
            </a:fld>
            <a:endParaRPr lang="es-ES" altLang="es-MX"/>
          </a:p>
        </p:txBody>
      </p:sp>
    </p:spTree>
    <p:extLst>
      <p:ext uri="{BB962C8B-B14F-4D97-AF65-F5344CB8AC3E}">
        <p14:creationId xmlns:p14="http://schemas.microsoft.com/office/powerpoint/2010/main" val="2368151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xmlns="" id="{4794E170-399B-46A2-8AC9-F7E755E69FD4}"/>
              </a:ext>
            </a:extLst>
          </p:cNvPr>
          <p:cNvSpPr>
            <a:spLocks noGrp="1"/>
          </p:cNvSpPr>
          <p:nvPr>
            <p:ph type="dt" sz="half" idx="10"/>
          </p:nvPr>
        </p:nvSpPr>
        <p:spPr/>
        <p:txBody>
          <a:bodyPr/>
          <a:lstStyle>
            <a:lvl1pPr>
              <a:defRPr/>
            </a:lvl1pPr>
          </a:lstStyle>
          <a:p>
            <a:pPr>
              <a:defRPr/>
            </a:pPr>
            <a:fld id="{BF35698A-7DBC-43BB-B163-6ABA58F85294}" type="datetimeFigureOut">
              <a:rPr lang="es-ES"/>
              <a:pPr>
                <a:defRPr/>
              </a:pPr>
              <a:t>11/09/2018</a:t>
            </a:fld>
            <a:endParaRPr lang="es-ES"/>
          </a:p>
        </p:txBody>
      </p:sp>
      <p:sp>
        <p:nvSpPr>
          <p:cNvPr id="4" name="4 Marcador de pie de página">
            <a:extLst>
              <a:ext uri="{FF2B5EF4-FFF2-40B4-BE49-F238E27FC236}">
                <a16:creationId xmlns:a16="http://schemas.microsoft.com/office/drawing/2014/main" xmlns="" id="{7608BEA1-B37D-49C4-818C-507C00202ADD}"/>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xmlns="" id="{27FF3A24-4FEC-47A5-AB12-83BE3F2996B5}"/>
              </a:ext>
            </a:extLst>
          </p:cNvPr>
          <p:cNvSpPr>
            <a:spLocks noGrp="1"/>
          </p:cNvSpPr>
          <p:nvPr>
            <p:ph type="sldNum" sz="quarter" idx="12"/>
          </p:nvPr>
        </p:nvSpPr>
        <p:spPr/>
        <p:txBody>
          <a:bodyPr/>
          <a:lstStyle>
            <a:lvl1pPr>
              <a:defRPr/>
            </a:lvl1pPr>
          </a:lstStyle>
          <a:p>
            <a:pPr>
              <a:defRPr/>
            </a:pPr>
            <a:fld id="{2E5C898C-175E-422D-B3E7-7EBD54EBE40C}" type="slidenum">
              <a:rPr lang="es-ES" altLang="es-MX"/>
              <a:pPr>
                <a:defRPr/>
              </a:pPr>
              <a:t>‹Nº›</a:t>
            </a:fld>
            <a:endParaRPr lang="es-ES" altLang="es-MX"/>
          </a:p>
        </p:txBody>
      </p:sp>
    </p:spTree>
    <p:extLst>
      <p:ext uri="{BB962C8B-B14F-4D97-AF65-F5344CB8AC3E}">
        <p14:creationId xmlns:p14="http://schemas.microsoft.com/office/powerpoint/2010/main" val="3768483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xmlns="" id="{4794E170-399B-46A2-8AC9-F7E755E69FD4}"/>
              </a:ext>
            </a:extLst>
          </p:cNvPr>
          <p:cNvSpPr>
            <a:spLocks noGrp="1"/>
          </p:cNvSpPr>
          <p:nvPr>
            <p:ph type="dt" sz="half" idx="10"/>
          </p:nvPr>
        </p:nvSpPr>
        <p:spPr/>
        <p:txBody>
          <a:bodyPr/>
          <a:lstStyle>
            <a:lvl1pPr>
              <a:defRPr/>
            </a:lvl1pPr>
          </a:lstStyle>
          <a:p>
            <a:pPr>
              <a:defRPr/>
            </a:pPr>
            <a:fld id="{CA03B6A0-13D0-410F-9EA5-87E4AEBA4EBB}" type="datetimeFigureOut">
              <a:rPr lang="es-ES"/>
              <a:pPr>
                <a:defRPr/>
              </a:pPr>
              <a:t>11/09/2018</a:t>
            </a:fld>
            <a:endParaRPr lang="es-ES"/>
          </a:p>
        </p:txBody>
      </p:sp>
      <p:sp>
        <p:nvSpPr>
          <p:cNvPr id="3" name="4 Marcador de pie de página">
            <a:extLst>
              <a:ext uri="{FF2B5EF4-FFF2-40B4-BE49-F238E27FC236}">
                <a16:creationId xmlns:a16="http://schemas.microsoft.com/office/drawing/2014/main" xmlns="" id="{7608BEA1-B37D-49C4-818C-507C00202ADD}"/>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xmlns="" id="{27FF3A24-4FEC-47A5-AB12-83BE3F2996B5}"/>
              </a:ext>
            </a:extLst>
          </p:cNvPr>
          <p:cNvSpPr>
            <a:spLocks noGrp="1"/>
          </p:cNvSpPr>
          <p:nvPr>
            <p:ph type="sldNum" sz="quarter" idx="12"/>
          </p:nvPr>
        </p:nvSpPr>
        <p:spPr/>
        <p:txBody>
          <a:bodyPr/>
          <a:lstStyle>
            <a:lvl1pPr>
              <a:defRPr/>
            </a:lvl1pPr>
          </a:lstStyle>
          <a:p>
            <a:pPr>
              <a:defRPr/>
            </a:pPr>
            <a:fld id="{BD284542-E409-4FDD-AF0F-569787BA37CA}" type="slidenum">
              <a:rPr lang="es-ES" altLang="es-MX"/>
              <a:pPr>
                <a:defRPr/>
              </a:pPr>
              <a:t>‹Nº›</a:t>
            </a:fld>
            <a:endParaRPr lang="es-ES" altLang="es-MX"/>
          </a:p>
        </p:txBody>
      </p:sp>
    </p:spTree>
    <p:extLst>
      <p:ext uri="{BB962C8B-B14F-4D97-AF65-F5344CB8AC3E}">
        <p14:creationId xmlns:p14="http://schemas.microsoft.com/office/powerpoint/2010/main" val="23120804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xmlns="" id="{4794E170-399B-46A2-8AC9-F7E755E69FD4}"/>
              </a:ext>
            </a:extLst>
          </p:cNvPr>
          <p:cNvSpPr>
            <a:spLocks noGrp="1"/>
          </p:cNvSpPr>
          <p:nvPr>
            <p:ph type="dt" sz="half" idx="10"/>
          </p:nvPr>
        </p:nvSpPr>
        <p:spPr/>
        <p:txBody>
          <a:bodyPr/>
          <a:lstStyle>
            <a:lvl1pPr>
              <a:defRPr/>
            </a:lvl1pPr>
          </a:lstStyle>
          <a:p>
            <a:pPr>
              <a:defRPr/>
            </a:pPr>
            <a:fld id="{1FA18C82-9E2D-46C6-AAE3-0E347D4B3381}" type="datetimeFigureOut">
              <a:rPr lang="es-ES"/>
              <a:pPr>
                <a:defRPr/>
              </a:pPr>
              <a:t>11/09/2018</a:t>
            </a:fld>
            <a:endParaRPr lang="es-ES"/>
          </a:p>
        </p:txBody>
      </p:sp>
      <p:sp>
        <p:nvSpPr>
          <p:cNvPr id="6" name="4 Marcador de pie de página">
            <a:extLst>
              <a:ext uri="{FF2B5EF4-FFF2-40B4-BE49-F238E27FC236}">
                <a16:creationId xmlns:a16="http://schemas.microsoft.com/office/drawing/2014/main" xmlns="" id="{7608BEA1-B37D-49C4-818C-507C00202ADD}"/>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xmlns="" id="{27FF3A24-4FEC-47A5-AB12-83BE3F2996B5}"/>
              </a:ext>
            </a:extLst>
          </p:cNvPr>
          <p:cNvSpPr>
            <a:spLocks noGrp="1"/>
          </p:cNvSpPr>
          <p:nvPr>
            <p:ph type="sldNum" sz="quarter" idx="12"/>
          </p:nvPr>
        </p:nvSpPr>
        <p:spPr/>
        <p:txBody>
          <a:bodyPr/>
          <a:lstStyle>
            <a:lvl1pPr>
              <a:defRPr/>
            </a:lvl1pPr>
          </a:lstStyle>
          <a:p>
            <a:pPr>
              <a:defRPr/>
            </a:pPr>
            <a:fld id="{0F2BC8B0-BF8A-4BD6-8F16-835BA8E81720}" type="slidenum">
              <a:rPr lang="es-ES" altLang="es-MX"/>
              <a:pPr>
                <a:defRPr/>
              </a:pPr>
              <a:t>‹Nº›</a:t>
            </a:fld>
            <a:endParaRPr lang="es-ES" altLang="es-MX"/>
          </a:p>
        </p:txBody>
      </p:sp>
    </p:spTree>
    <p:extLst>
      <p:ext uri="{BB962C8B-B14F-4D97-AF65-F5344CB8AC3E}">
        <p14:creationId xmlns:p14="http://schemas.microsoft.com/office/powerpoint/2010/main" val="10034462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xmlns="" id="{4794E170-399B-46A2-8AC9-F7E755E69FD4}"/>
              </a:ext>
            </a:extLst>
          </p:cNvPr>
          <p:cNvSpPr>
            <a:spLocks noGrp="1"/>
          </p:cNvSpPr>
          <p:nvPr>
            <p:ph type="dt" sz="half" idx="10"/>
          </p:nvPr>
        </p:nvSpPr>
        <p:spPr/>
        <p:txBody>
          <a:bodyPr/>
          <a:lstStyle>
            <a:lvl1pPr>
              <a:defRPr/>
            </a:lvl1pPr>
          </a:lstStyle>
          <a:p>
            <a:pPr>
              <a:defRPr/>
            </a:pPr>
            <a:fld id="{BBAC0DF6-04EE-4F25-B384-9FD14377B90E}" type="datetimeFigureOut">
              <a:rPr lang="es-ES"/>
              <a:pPr>
                <a:defRPr/>
              </a:pPr>
              <a:t>11/09/2018</a:t>
            </a:fld>
            <a:endParaRPr lang="es-ES"/>
          </a:p>
        </p:txBody>
      </p:sp>
      <p:sp>
        <p:nvSpPr>
          <p:cNvPr id="6" name="4 Marcador de pie de página">
            <a:extLst>
              <a:ext uri="{FF2B5EF4-FFF2-40B4-BE49-F238E27FC236}">
                <a16:creationId xmlns:a16="http://schemas.microsoft.com/office/drawing/2014/main" xmlns="" id="{7608BEA1-B37D-49C4-818C-507C00202ADD}"/>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xmlns="" id="{27FF3A24-4FEC-47A5-AB12-83BE3F2996B5}"/>
              </a:ext>
            </a:extLst>
          </p:cNvPr>
          <p:cNvSpPr>
            <a:spLocks noGrp="1"/>
          </p:cNvSpPr>
          <p:nvPr>
            <p:ph type="sldNum" sz="quarter" idx="12"/>
          </p:nvPr>
        </p:nvSpPr>
        <p:spPr/>
        <p:txBody>
          <a:bodyPr/>
          <a:lstStyle>
            <a:lvl1pPr>
              <a:defRPr/>
            </a:lvl1pPr>
          </a:lstStyle>
          <a:p>
            <a:pPr>
              <a:defRPr/>
            </a:pPr>
            <a:fld id="{A95EC01B-1700-4BF9-BEEB-ECF5FC8D9DFA}" type="slidenum">
              <a:rPr lang="es-ES" altLang="es-MX"/>
              <a:pPr>
                <a:defRPr/>
              </a:pPr>
              <a:t>‹Nº›</a:t>
            </a:fld>
            <a:endParaRPr lang="es-ES" altLang="es-MX"/>
          </a:p>
        </p:txBody>
      </p:sp>
    </p:spTree>
    <p:extLst>
      <p:ext uri="{BB962C8B-B14F-4D97-AF65-F5344CB8AC3E}">
        <p14:creationId xmlns:p14="http://schemas.microsoft.com/office/powerpoint/2010/main" val="367315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MX" smtClean="0"/>
              <a:t>Haga clic para modificar el estilo de título del patrón</a:t>
            </a:r>
          </a:p>
        </p:txBody>
      </p:sp>
      <p:sp>
        <p:nvSpPr>
          <p:cNvPr id="1027" name="2 Marcador de texto"/>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MX" smtClean="0"/>
              <a:t>Haga clic para modificar el estilo de texto del patrón</a:t>
            </a:r>
          </a:p>
          <a:p>
            <a:pPr lvl="1"/>
            <a:r>
              <a:rPr lang="es-ES" altLang="es-MX" smtClean="0"/>
              <a:t>Segundo nivel</a:t>
            </a:r>
          </a:p>
          <a:p>
            <a:pPr lvl="2"/>
            <a:r>
              <a:rPr lang="es-ES" altLang="es-MX" smtClean="0"/>
              <a:t>Tercer nivel</a:t>
            </a:r>
          </a:p>
          <a:p>
            <a:pPr lvl="3"/>
            <a:r>
              <a:rPr lang="es-ES" altLang="es-MX" smtClean="0"/>
              <a:t>Cuarto nivel</a:t>
            </a:r>
          </a:p>
          <a:p>
            <a:pPr lvl="4"/>
            <a:r>
              <a:rPr lang="es-ES" altLang="es-MX" smtClean="0"/>
              <a:t>Quinto nivel</a:t>
            </a:r>
          </a:p>
        </p:txBody>
      </p:sp>
      <p:sp>
        <p:nvSpPr>
          <p:cNvPr id="4" name="3 Marcador de fecha">
            <a:extLst>
              <a:ext uri="{FF2B5EF4-FFF2-40B4-BE49-F238E27FC236}">
                <a16:creationId xmlns:a16="http://schemas.microsoft.com/office/drawing/2014/main" xmlns="" id="{4794E170-399B-46A2-8AC9-F7E755E69FD4}"/>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9AE2594E-D7DF-4B4F-BFCB-4350C103802D}" type="datetimeFigureOut">
              <a:rPr lang="es-ES"/>
              <a:pPr>
                <a:defRPr/>
              </a:pPr>
              <a:t>11/09/2018</a:t>
            </a:fld>
            <a:endParaRPr lang="es-ES"/>
          </a:p>
        </p:txBody>
      </p:sp>
      <p:sp>
        <p:nvSpPr>
          <p:cNvPr id="5" name="4 Marcador de pie de página">
            <a:extLst>
              <a:ext uri="{FF2B5EF4-FFF2-40B4-BE49-F238E27FC236}">
                <a16:creationId xmlns:a16="http://schemas.microsoft.com/office/drawing/2014/main" xmlns="" id="{7608BEA1-B37D-49C4-818C-507C00202ADD}"/>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s-ES"/>
          </a:p>
        </p:txBody>
      </p:sp>
      <p:sp>
        <p:nvSpPr>
          <p:cNvPr id="6" name="5 Marcador de número de diapositiva">
            <a:extLst>
              <a:ext uri="{FF2B5EF4-FFF2-40B4-BE49-F238E27FC236}">
                <a16:creationId xmlns:a16="http://schemas.microsoft.com/office/drawing/2014/main" xmlns="" id="{27FF3A24-4FEC-47A5-AB12-83BE3F2996B5}"/>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8FB7A512-1C25-43ED-86BE-2D7C5189D879}" type="slidenum">
              <a:rPr lang="es-ES" altLang="es-MX"/>
              <a:pPr>
                <a:defRPr/>
              </a:pPr>
              <a:t>‹Nº›</a:t>
            </a:fld>
            <a:endParaRPr lang="es-ES" altLang="es-MX"/>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hyperlink" Target="http://www.itSAO.edu.mx" TargetMode="External"/><Relationship Id="rId11" Type="http://schemas.openxmlformats.org/officeDocument/2006/relationships/image" Target="../media/image8.jpeg"/><Relationship Id="rId5" Type="http://schemas.openxmlformats.org/officeDocument/2006/relationships/hyperlink" Target="mailto:direccion.GENERAL@itsAO.EDU.MX" TargetMode="External"/><Relationship Id="rId10" Type="http://schemas.openxmlformats.org/officeDocument/2006/relationships/image" Target="../media/image7.png"/><Relationship Id="rId4" Type="http://schemas.openxmlformats.org/officeDocument/2006/relationships/image" Target="../media/image3.jpe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8" Type="http://schemas.openxmlformats.org/officeDocument/2006/relationships/hyperlink" Target="http://www.itSAO.edu.mx" TargetMode="External"/><Relationship Id="rId13" Type="http://schemas.openxmlformats.org/officeDocument/2006/relationships/image" Target="../media/image8.jpeg"/><Relationship Id="rId3" Type="http://schemas.openxmlformats.org/officeDocument/2006/relationships/image" Target="../media/image19.png"/><Relationship Id="rId7" Type="http://schemas.openxmlformats.org/officeDocument/2006/relationships/hyperlink" Target="mailto:direccion.GENERAL@itsAO.EDU.MX" TargetMode="External"/><Relationship Id="rId12"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6.jpeg"/><Relationship Id="rId5" Type="http://schemas.openxmlformats.org/officeDocument/2006/relationships/image" Target="../media/image2.jpeg"/><Relationship Id="rId10" Type="http://schemas.openxmlformats.org/officeDocument/2006/relationships/image" Target="../media/image5.jpeg"/><Relationship Id="rId4" Type="http://schemas.openxmlformats.org/officeDocument/2006/relationships/image" Target="../media/image1.jpeg"/><Relationship Id="rId9" Type="http://schemas.openxmlformats.org/officeDocument/2006/relationships/image" Target="../media/image4.jpeg"/></Relationships>
</file>

<file path=ppt/slides/_rels/slide11.xml.rels><?xml version="1.0" encoding="UTF-8" standalone="yes"?>
<Relationships xmlns="http://schemas.openxmlformats.org/package/2006/relationships"><Relationship Id="rId8" Type="http://schemas.openxmlformats.org/officeDocument/2006/relationships/hyperlink" Target="http://www.itSAO.edu.mx" TargetMode="External"/><Relationship Id="rId13" Type="http://schemas.openxmlformats.org/officeDocument/2006/relationships/image" Target="../media/image8.jpeg"/><Relationship Id="rId3" Type="http://schemas.openxmlformats.org/officeDocument/2006/relationships/image" Target="../media/image20.png"/><Relationship Id="rId7" Type="http://schemas.openxmlformats.org/officeDocument/2006/relationships/hyperlink" Target="mailto:direccion.GENERAL@itsAO.EDU.MX" TargetMode="External"/><Relationship Id="rId12"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6.jpeg"/><Relationship Id="rId5" Type="http://schemas.openxmlformats.org/officeDocument/2006/relationships/image" Target="../media/image2.jpeg"/><Relationship Id="rId10" Type="http://schemas.openxmlformats.org/officeDocument/2006/relationships/image" Target="../media/image5.jpeg"/><Relationship Id="rId4" Type="http://schemas.openxmlformats.org/officeDocument/2006/relationships/image" Target="../media/image1.jpeg"/><Relationship Id="rId9" Type="http://schemas.openxmlformats.org/officeDocument/2006/relationships/image" Target="../media/image4.jpeg"/></Relationships>
</file>

<file path=ppt/slides/_rels/slide12.xml.rels><?xml version="1.0" encoding="UTF-8" standalone="yes"?>
<Relationships xmlns="http://schemas.openxmlformats.org/package/2006/relationships"><Relationship Id="rId8" Type="http://schemas.openxmlformats.org/officeDocument/2006/relationships/hyperlink" Target="http://www.itSAO.edu.mx" TargetMode="External"/><Relationship Id="rId13" Type="http://schemas.openxmlformats.org/officeDocument/2006/relationships/image" Target="../media/image8.jpeg"/><Relationship Id="rId3" Type="http://schemas.openxmlformats.org/officeDocument/2006/relationships/image" Target="../media/image21.png"/><Relationship Id="rId7" Type="http://schemas.openxmlformats.org/officeDocument/2006/relationships/hyperlink" Target="mailto:direccion.GENERAL@itsAO.EDU.MX" TargetMode="External"/><Relationship Id="rId12"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6.jpeg"/><Relationship Id="rId5" Type="http://schemas.openxmlformats.org/officeDocument/2006/relationships/image" Target="../media/image2.jpeg"/><Relationship Id="rId10" Type="http://schemas.openxmlformats.org/officeDocument/2006/relationships/image" Target="../media/image5.jpeg"/><Relationship Id="rId4" Type="http://schemas.openxmlformats.org/officeDocument/2006/relationships/image" Target="../media/image1.jpeg"/><Relationship Id="rId9" Type="http://schemas.openxmlformats.org/officeDocument/2006/relationships/image" Target="../media/image4.jpeg"/></Relationships>
</file>

<file path=ppt/slides/_rels/slide13.xml.rels><?xml version="1.0" encoding="UTF-8" standalone="yes"?>
<Relationships xmlns="http://schemas.openxmlformats.org/package/2006/relationships"><Relationship Id="rId8" Type="http://schemas.openxmlformats.org/officeDocument/2006/relationships/hyperlink" Target="http://www.itSAO.edu.mx" TargetMode="External"/><Relationship Id="rId13" Type="http://schemas.openxmlformats.org/officeDocument/2006/relationships/image" Target="../media/image8.jpeg"/><Relationship Id="rId3" Type="http://schemas.openxmlformats.org/officeDocument/2006/relationships/image" Target="../media/image13.jpeg"/><Relationship Id="rId7" Type="http://schemas.openxmlformats.org/officeDocument/2006/relationships/hyperlink" Target="mailto:direccion.GENERAL@itsAO.EDU.MX" TargetMode="External"/><Relationship Id="rId12"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6.jpeg"/><Relationship Id="rId5" Type="http://schemas.openxmlformats.org/officeDocument/2006/relationships/image" Target="../media/image2.jpeg"/><Relationship Id="rId10" Type="http://schemas.openxmlformats.org/officeDocument/2006/relationships/image" Target="../media/image5.jpeg"/><Relationship Id="rId4" Type="http://schemas.openxmlformats.org/officeDocument/2006/relationships/image" Target="../media/image1.jpeg"/><Relationship Id="rId9" Type="http://schemas.openxmlformats.org/officeDocument/2006/relationships/image" Target="../media/image4.jpeg"/></Relationships>
</file>

<file path=ppt/slides/_rels/slide14.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22.png"/><Relationship Id="rId3" Type="http://schemas.openxmlformats.org/officeDocument/2006/relationships/image" Target="../media/image1.jpeg"/><Relationship Id="rId7" Type="http://schemas.openxmlformats.org/officeDocument/2006/relationships/hyperlink" Target="http://www.itSAO.edu.mx" TargetMode="External"/><Relationship Id="rId12"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hyperlink" Target="mailto:direccion.GENERAL@itsAO.EDU.MX" TargetMode="External"/><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 Id="rId14" Type="http://schemas.openxmlformats.org/officeDocument/2006/relationships/image" Target="../media/image23.png"/></Relationships>
</file>

<file path=ppt/slides/_rels/slide15.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24.jpeg"/><Relationship Id="rId18" Type="http://schemas.openxmlformats.org/officeDocument/2006/relationships/image" Target="../media/image29.png"/><Relationship Id="rId3" Type="http://schemas.openxmlformats.org/officeDocument/2006/relationships/image" Target="../media/image1.jpeg"/><Relationship Id="rId21" Type="http://schemas.openxmlformats.org/officeDocument/2006/relationships/image" Target="../media/image32.jpeg"/><Relationship Id="rId7" Type="http://schemas.openxmlformats.org/officeDocument/2006/relationships/hyperlink" Target="http://www.itSAO.edu.mx" TargetMode="External"/><Relationship Id="rId12" Type="http://schemas.openxmlformats.org/officeDocument/2006/relationships/image" Target="../media/image8.jpeg"/><Relationship Id="rId17" Type="http://schemas.openxmlformats.org/officeDocument/2006/relationships/image" Target="../media/image28.jpeg"/><Relationship Id="rId2" Type="http://schemas.openxmlformats.org/officeDocument/2006/relationships/notesSlide" Target="../notesSlides/notesSlide14.xml"/><Relationship Id="rId16" Type="http://schemas.openxmlformats.org/officeDocument/2006/relationships/image" Target="../media/image27.png"/><Relationship Id="rId20"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hyperlink" Target="mailto:direccion.GENERAL@itsAO.EDU.MX" TargetMode="External"/><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26.png"/><Relationship Id="rId10" Type="http://schemas.openxmlformats.org/officeDocument/2006/relationships/image" Target="../media/image6.jpeg"/><Relationship Id="rId19" Type="http://schemas.openxmlformats.org/officeDocument/2006/relationships/image" Target="../media/image30.jpeg"/><Relationship Id="rId4" Type="http://schemas.openxmlformats.org/officeDocument/2006/relationships/image" Target="../media/image2.jpeg"/><Relationship Id="rId9" Type="http://schemas.openxmlformats.org/officeDocument/2006/relationships/image" Target="../media/image5.jpeg"/><Relationship Id="rId14" Type="http://schemas.openxmlformats.org/officeDocument/2006/relationships/image" Target="../media/image25.png"/><Relationship Id="rId22" Type="http://schemas.openxmlformats.org/officeDocument/2006/relationships/image" Target="../media/image33.png"/></Relationships>
</file>

<file path=ppt/slides/_rels/slide16.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34.jpeg"/><Relationship Id="rId3" Type="http://schemas.openxmlformats.org/officeDocument/2006/relationships/image" Target="../media/image1.jpeg"/><Relationship Id="rId7" Type="http://schemas.openxmlformats.org/officeDocument/2006/relationships/hyperlink" Target="http://www.itSAO.edu.mx" TargetMode="External"/><Relationship Id="rId12" Type="http://schemas.openxmlformats.org/officeDocument/2006/relationships/image" Target="../media/image8.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hyperlink" Target="mailto:direccion.GENERAL@itsAO.EDU.MX" TargetMode="External"/><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s>
</file>

<file path=ppt/slides/_rels/slide17.xml.rels><?xml version="1.0" encoding="UTF-8" standalone="yes"?>
<Relationships xmlns="http://schemas.openxmlformats.org/package/2006/relationships"><Relationship Id="rId8" Type="http://schemas.openxmlformats.org/officeDocument/2006/relationships/hyperlink" Target="http://www.itSAO.edu.mx" TargetMode="External"/><Relationship Id="rId13" Type="http://schemas.openxmlformats.org/officeDocument/2006/relationships/image" Target="../media/image8.jpeg"/><Relationship Id="rId3" Type="http://schemas.openxmlformats.org/officeDocument/2006/relationships/image" Target="../media/image12.emf"/><Relationship Id="rId7" Type="http://schemas.openxmlformats.org/officeDocument/2006/relationships/hyperlink" Target="mailto:direccion.GENERAL@itsAO.EDU.MX" TargetMode="External"/><Relationship Id="rId12"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6.jpeg"/><Relationship Id="rId5" Type="http://schemas.openxmlformats.org/officeDocument/2006/relationships/image" Target="../media/image2.jpeg"/><Relationship Id="rId15" Type="http://schemas.openxmlformats.org/officeDocument/2006/relationships/image" Target="../media/image36.jpeg"/><Relationship Id="rId10" Type="http://schemas.openxmlformats.org/officeDocument/2006/relationships/image" Target="../media/image5.jpeg"/><Relationship Id="rId4" Type="http://schemas.openxmlformats.org/officeDocument/2006/relationships/image" Target="../media/image1.jpeg"/><Relationship Id="rId9" Type="http://schemas.openxmlformats.org/officeDocument/2006/relationships/image" Target="../media/image4.jpeg"/><Relationship Id="rId14" Type="http://schemas.openxmlformats.org/officeDocument/2006/relationships/image" Target="../media/image35.jpeg"/></Relationships>
</file>

<file path=ppt/slides/_rels/slide18.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37.jpeg"/><Relationship Id="rId18" Type="http://schemas.openxmlformats.org/officeDocument/2006/relationships/image" Target="../media/image42.jpeg"/><Relationship Id="rId3" Type="http://schemas.openxmlformats.org/officeDocument/2006/relationships/image" Target="../media/image1.jpeg"/><Relationship Id="rId7" Type="http://schemas.openxmlformats.org/officeDocument/2006/relationships/hyperlink" Target="http://www.itSAO.edu.mx" TargetMode="External"/><Relationship Id="rId12" Type="http://schemas.openxmlformats.org/officeDocument/2006/relationships/image" Target="../media/image8.jpeg"/><Relationship Id="rId17" Type="http://schemas.openxmlformats.org/officeDocument/2006/relationships/image" Target="../media/image41.jpeg"/><Relationship Id="rId2" Type="http://schemas.openxmlformats.org/officeDocument/2006/relationships/notesSlide" Target="../notesSlides/notesSlide17.xml"/><Relationship Id="rId16" Type="http://schemas.openxmlformats.org/officeDocument/2006/relationships/image" Target="../media/image40.jpeg"/><Relationship Id="rId20" Type="http://schemas.openxmlformats.org/officeDocument/2006/relationships/image" Target="../media/image44.jpeg"/><Relationship Id="rId1" Type="http://schemas.openxmlformats.org/officeDocument/2006/relationships/slideLayout" Target="../slideLayouts/slideLayout7.xml"/><Relationship Id="rId6" Type="http://schemas.openxmlformats.org/officeDocument/2006/relationships/hyperlink" Target="mailto:direccion.GENERAL@itsAO.EDU.MX" TargetMode="External"/><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39.jpeg"/><Relationship Id="rId10" Type="http://schemas.openxmlformats.org/officeDocument/2006/relationships/image" Target="../media/image6.jpeg"/><Relationship Id="rId19" Type="http://schemas.openxmlformats.org/officeDocument/2006/relationships/image" Target="../media/image43.jpeg"/><Relationship Id="rId4" Type="http://schemas.openxmlformats.org/officeDocument/2006/relationships/image" Target="../media/image2.jpeg"/><Relationship Id="rId9" Type="http://schemas.openxmlformats.org/officeDocument/2006/relationships/image" Target="../media/image5.jpeg"/><Relationship Id="rId14" Type="http://schemas.openxmlformats.org/officeDocument/2006/relationships/image" Target="../media/image38.jpeg"/></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45.png"/><Relationship Id="rId3" Type="http://schemas.openxmlformats.org/officeDocument/2006/relationships/image" Target="../media/image1.jpeg"/><Relationship Id="rId7" Type="http://schemas.openxmlformats.org/officeDocument/2006/relationships/hyperlink" Target="http://www.itSAO.edu.mx" TargetMode="External"/><Relationship Id="rId12" Type="http://schemas.openxmlformats.org/officeDocument/2006/relationships/image" Target="../media/image8.jpe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hyperlink" Target="mailto:direccion.GENERAL@itsAO.EDU.MX" TargetMode="External"/><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s>
</file>

<file path=ppt/slides/_rels/slide2.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eg"/><Relationship Id="rId7" Type="http://schemas.openxmlformats.org/officeDocument/2006/relationships/hyperlink" Target="http://www.itSAO.edu.mx" TargetMode="External"/><Relationship Id="rId12"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mailto:direccion.GENERAL@itsAO.EDU.MX" TargetMode="External"/><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s>
</file>

<file path=ppt/slides/_rels/slide20.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25.png"/><Relationship Id="rId3" Type="http://schemas.openxmlformats.org/officeDocument/2006/relationships/image" Target="../media/image1.jpeg"/><Relationship Id="rId7" Type="http://schemas.openxmlformats.org/officeDocument/2006/relationships/hyperlink" Target="http://www.itSAO.edu.mx" TargetMode="External"/><Relationship Id="rId12"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mailto:direccion.GENERAL@itsAO.EDU.MX" TargetMode="External"/><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s>
</file>

<file path=ppt/slides/_rels/slide21.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46.jpeg"/><Relationship Id="rId3" Type="http://schemas.openxmlformats.org/officeDocument/2006/relationships/image" Target="../media/image1.jpeg"/><Relationship Id="rId7" Type="http://schemas.openxmlformats.org/officeDocument/2006/relationships/hyperlink" Target="http://www.itSAO.edu.mx" TargetMode="External"/><Relationship Id="rId12" Type="http://schemas.openxmlformats.org/officeDocument/2006/relationships/image" Target="../media/image8.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hyperlink" Target="mailto:direccion.GENERAL@itsAO.EDU.MX" TargetMode="External"/><Relationship Id="rId11" Type="http://schemas.openxmlformats.org/officeDocument/2006/relationships/image" Target="../media/image9.png"/><Relationship Id="rId5" Type="http://schemas.openxmlformats.org/officeDocument/2006/relationships/image" Target="../media/image3.jpeg"/><Relationship Id="rId15" Type="http://schemas.openxmlformats.org/officeDocument/2006/relationships/image" Target="../media/image48.pn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 Id="rId14" Type="http://schemas.openxmlformats.org/officeDocument/2006/relationships/image" Target="../media/image47.png"/></Relationships>
</file>

<file path=ppt/slides/_rels/slide22.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8.jpeg"/><Relationship Id="rId3" Type="http://schemas.openxmlformats.org/officeDocument/2006/relationships/image" Target="../media/image1.jpeg"/><Relationship Id="rId7" Type="http://schemas.openxmlformats.org/officeDocument/2006/relationships/hyperlink" Target="http://www.itSAO.edu.mx" TargetMode="External"/><Relationship Id="rId12"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hyperlink" Target="mailto:direccion.GENERAL@itsAO.EDU.MX" TargetMode="External"/><Relationship Id="rId11" Type="http://schemas.openxmlformats.org/officeDocument/2006/relationships/image" Target="../media/image49.jpe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s>
</file>

<file path=ppt/slides/_rels/slide3.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eg"/><Relationship Id="rId7" Type="http://schemas.openxmlformats.org/officeDocument/2006/relationships/hyperlink" Target="http://www.itSAO.edu.mx" TargetMode="External"/><Relationship Id="rId12"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mailto:direccion.GENERAL@itsAO.EDU.MX" TargetMode="External"/><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10.jpeg"/><Relationship Id="rId3" Type="http://schemas.openxmlformats.org/officeDocument/2006/relationships/image" Target="../media/image1.jpeg"/><Relationship Id="rId7" Type="http://schemas.openxmlformats.org/officeDocument/2006/relationships/hyperlink" Target="http://www.itSAO.edu.mx" TargetMode="External"/><Relationship Id="rId12"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hyperlink" Target="mailto:direccion.GENERAL@itsAO.EDU.MX" TargetMode="External"/><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image" Target="../media/image11.png"/><Relationship Id="rId3" Type="http://schemas.openxmlformats.org/officeDocument/2006/relationships/image" Target="../media/image1.jpeg"/><Relationship Id="rId7" Type="http://schemas.openxmlformats.org/officeDocument/2006/relationships/hyperlink" Target="http://www.itSAO.edu.mx" TargetMode="External"/><Relationship Id="rId12"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mailto:direccion.GENERAL@itsAO.EDU.MX" TargetMode="External"/><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eg"/><Relationship Id="rId7" Type="http://schemas.openxmlformats.org/officeDocument/2006/relationships/hyperlink" Target="http://www.itSAO.edu.mx" TargetMode="External"/><Relationship Id="rId12"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hyperlink" Target="mailto:direccion.GENERAL@itsAO.EDU.MX" TargetMode="External"/><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image" Target="../media/image1.jpeg"/><Relationship Id="rId7" Type="http://schemas.openxmlformats.org/officeDocument/2006/relationships/hyperlink" Target="http://www.itSAO.edu.mx" TargetMode="External"/><Relationship Id="rId12"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hyperlink" Target="mailto:direccion.GENERAL@itsAO.EDU.MX" TargetMode="External"/><Relationship Id="rId11" Type="http://schemas.openxmlformats.org/officeDocument/2006/relationships/image" Target="../media/image9.png"/><Relationship Id="rId5" Type="http://schemas.openxmlformats.org/officeDocument/2006/relationships/image" Target="../media/image3.jpeg"/><Relationship Id="rId10" Type="http://schemas.openxmlformats.org/officeDocument/2006/relationships/image" Target="../media/image6.jpeg"/><Relationship Id="rId4" Type="http://schemas.openxmlformats.org/officeDocument/2006/relationships/image" Target="../media/image2.jpeg"/><Relationship Id="rId9" Type="http://schemas.openxmlformats.org/officeDocument/2006/relationships/image" Target="../media/image5.jpeg"/></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13" Type="http://schemas.openxmlformats.org/officeDocument/2006/relationships/hyperlink" Target="http://www.itSAO.edu.mx" TargetMode="External"/><Relationship Id="rId18" Type="http://schemas.openxmlformats.org/officeDocument/2006/relationships/image" Target="../media/image8.jpeg"/><Relationship Id="rId3" Type="http://schemas.openxmlformats.org/officeDocument/2006/relationships/image" Target="../media/image12.emf"/><Relationship Id="rId7" Type="http://schemas.openxmlformats.org/officeDocument/2006/relationships/image" Target="../media/image16.png"/><Relationship Id="rId12" Type="http://schemas.openxmlformats.org/officeDocument/2006/relationships/hyperlink" Target="mailto:direccion.GENERAL@itsAO.EDU.MX" TargetMode="External"/><Relationship Id="rId17" Type="http://schemas.openxmlformats.org/officeDocument/2006/relationships/image" Target="../media/image9.png"/><Relationship Id="rId2" Type="http://schemas.openxmlformats.org/officeDocument/2006/relationships/notesSlide" Target="../notesSlides/notesSlide7.xml"/><Relationship Id="rId16"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5.png"/><Relationship Id="rId11" Type="http://schemas.openxmlformats.org/officeDocument/2006/relationships/image" Target="../media/image3.jpeg"/><Relationship Id="rId5" Type="http://schemas.openxmlformats.org/officeDocument/2006/relationships/image" Target="../media/image14.png"/><Relationship Id="rId15" Type="http://schemas.openxmlformats.org/officeDocument/2006/relationships/image" Target="../media/image5.jpeg"/><Relationship Id="rId10" Type="http://schemas.openxmlformats.org/officeDocument/2006/relationships/image" Target="../media/image2.jpeg"/><Relationship Id="rId4" Type="http://schemas.openxmlformats.org/officeDocument/2006/relationships/image" Target="../media/image13.jpeg"/><Relationship Id="rId9" Type="http://schemas.openxmlformats.org/officeDocument/2006/relationships/image" Target="../media/image1.jpeg"/><Relationship Id="rId14" Type="http://schemas.openxmlformats.org/officeDocument/2006/relationships/image" Target="../media/image4.jpeg"/></Relationships>
</file>

<file path=ppt/slides/_rels/slide9.xml.rels><?xml version="1.0" encoding="UTF-8" standalone="yes"?>
<Relationships xmlns="http://schemas.openxmlformats.org/package/2006/relationships"><Relationship Id="rId8" Type="http://schemas.openxmlformats.org/officeDocument/2006/relationships/hyperlink" Target="http://www.itSAO.edu.mx" TargetMode="External"/><Relationship Id="rId13" Type="http://schemas.openxmlformats.org/officeDocument/2006/relationships/image" Target="../media/image8.jpeg"/><Relationship Id="rId3" Type="http://schemas.openxmlformats.org/officeDocument/2006/relationships/image" Target="../media/image18.png"/><Relationship Id="rId7" Type="http://schemas.openxmlformats.org/officeDocument/2006/relationships/hyperlink" Target="mailto:direccion.GENERAL@itsAO.EDU.MX" TargetMode="External"/><Relationship Id="rId12"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jpeg"/><Relationship Id="rId11" Type="http://schemas.openxmlformats.org/officeDocument/2006/relationships/image" Target="../media/image6.jpeg"/><Relationship Id="rId5" Type="http://schemas.openxmlformats.org/officeDocument/2006/relationships/image" Target="../media/image2.jpeg"/><Relationship Id="rId10" Type="http://schemas.openxmlformats.org/officeDocument/2006/relationships/image" Target="../media/image5.jpeg"/><Relationship Id="rId4" Type="http://schemas.openxmlformats.org/officeDocument/2006/relationships/image" Target="../media/image1.jpeg"/><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CuadroTexto">
            <a:extLst>
              <a:ext uri="{FF2B5EF4-FFF2-40B4-BE49-F238E27FC236}">
                <a16:creationId xmlns:a16="http://schemas.microsoft.com/office/drawing/2014/main" xmlns="" id="{4BD991DE-2596-40DA-A350-9E09D6A61D2A}"/>
              </a:ext>
            </a:extLst>
          </p:cNvPr>
          <p:cNvSpPr txBox="1"/>
          <p:nvPr/>
        </p:nvSpPr>
        <p:spPr bwMode="auto">
          <a:xfrm>
            <a:off x="1331913" y="2470150"/>
            <a:ext cx="6659562" cy="2000250"/>
          </a:xfrm>
          <a:prstGeom prst="rect">
            <a:avLst/>
          </a:prstGeom>
        </p:spPr>
        <p:style>
          <a:lnRef idx="3">
            <a:schemeClr val="lt1"/>
          </a:lnRef>
          <a:fillRef idx="1">
            <a:schemeClr val="accent3"/>
          </a:fillRef>
          <a:effectRef idx="1">
            <a:schemeClr val="accent3"/>
          </a:effectRef>
          <a:fontRef idx="minor">
            <a:schemeClr val="lt1"/>
          </a:fontRef>
        </p:style>
        <p:txBody>
          <a:bodyPr>
            <a:spAutoFit/>
          </a:bodyPr>
          <a:lstStyle/>
          <a:p>
            <a:pPr algn="ctr" eaLnBrk="1" fontAlgn="auto" hangingPunct="1">
              <a:spcBef>
                <a:spcPts val="0"/>
              </a:spcBef>
              <a:spcAft>
                <a:spcPts val="0"/>
              </a:spcAft>
              <a:defRPr/>
            </a:pPr>
            <a:r>
              <a:rPr lang="es-MX" sz="6200" b="1" dirty="0">
                <a:solidFill>
                  <a:schemeClr val="tx1">
                    <a:lumMod val="95000"/>
                    <a:lumOff val="5000"/>
                  </a:schemeClr>
                </a:solidFill>
              </a:rPr>
              <a:t>CURSO DE INDUCCIÓN</a:t>
            </a:r>
            <a:endParaRPr lang="es-ES" sz="6200" b="1" dirty="0">
              <a:solidFill>
                <a:schemeClr val="tx1">
                  <a:lumMod val="95000"/>
                  <a:lumOff val="5000"/>
                </a:schemeClr>
              </a:solidFill>
            </a:endParaRPr>
          </a:p>
        </p:txBody>
      </p:sp>
      <p:sp>
        <p:nvSpPr>
          <p:cNvPr id="3075" name="7 CuadroTexto"/>
          <p:cNvSpPr txBox="1">
            <a:spLocks noChangeArrowheads="1"/>
          </p:cNvSpPr>
          <p:nvPr/>
        </p:nvSpPr>
        <p:spPr bwMode="auto">
          <a:xfrm>
            <a:off x="728663" y="4581525"/>
            <a:ext cx="7947025"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s-ES" altLang="es-MX" sz="2400">
              <a:latin typeface="Arial" panose="020B0604020202020204" pitchFamily="34" charset="0"/>
            </a:endParaRPr>
          </a:p>
          <a:p>
            <a:pPr algn="ctr" eaLnBrk="1" hangingPunct="1">
              <a:spcBef>
                <a:spcPct val="0"/>
              </a:spcBef>
              <a:buFontTx/>
              <a:buNone/>
            </a:pPr>
            <a:r>
              <a:rPr lang="es-ES" altLang="es-MX" sz="2400">
                <a:latin typeface="Arial" panose="020B0604020202020204" pitchFamily="34" charset="0"/>
              </a:rPr>
              <a:t>“</a:t>
            </a:r>
            <a:r>
              <a:rPr lang="es-ES" altLang="es-MX" sz="2400" b="1">
                <a:latin typeface="Arial" panose="020B0604020202020204" pitchFamily="34" charset="0"/>
              </a:rPr>
              <a:t>Conocimiento como guía del desarrollo</a:t>
            </a:r>
            <a:r>
              <a:rPr lang="es-ES" altLang="es-MX" sz="2400">
                <a:latin typeface="Arial" panose="020B0604020202020204" pitchFamily="34" charset="0"/>
              </a:rPr>
              <a:t>”</a:t>
            </a:r>
          </a:p>
          <a:p>
            <a:pPr algn="ctr" eaLnBrk="1" hangingPunct="1">
              <a:spcBef>
                <a:spcPct val="0"/>
              </a:spcBef>
              <a:buFontTx/>
              <a:buNone/>
            </a:pPr>
            <a:endParaRPr lang="es-ES" altLang="es-MX" sz="3600">
              <a:latin typeface="Arial" panose="020B0604020202020204" pitchFamily="34" charset="0"/>
            </a:endParaRPr>
          </a:p>
        </p:txBody>
      </p:sp>
      <p:sp>
        <p:nvSpPr>
          <p:cNvPr id="2" name="1 Rectángulo">
            <a:extLst>
              <a:ext uri="{FF2B5EF4-FFF2-40B4-BE49-F238E27FC236}">
                <a16:creationId xmlns:a16="http://schemas.microsoft.com/office/drawing/2014/main" xmlns="" id="{8C36B24F-D6B7-4EF9-B88F-50C9FB3D7D6B}"/>
              </a:ext>
            </a:extLst>
          </p:cNvPr>
          <p:cNvSpPr>
            <a:spLocks noChangeArrowheads="1"/>
          </p:cNvSpPr>
          <p:nvPr/>
        </p:nvSpPr>
        <p:spPr bwMode="auto">
          <a:xfrm>
            <a:off x="250825" y="1487488"/>
            <a:ext cx="911383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eaLnBrk="1" hangingPunct="1">
              <a:defRPr/>
            </a:pPr>
            <a:r>
              <a:rPr lang="es-MX" sz="2800" b="1" dirty="0">
                <a:solidFill>
                  <a:schemeClr val="tx1">
                    <a:lumMod val="95000"/>
                    <a:lumOff val="5000"/>
                  </a:schemeClr>
                </a:solidFill>
                <a:latin typeface="Arial" charset="0"/>
              </a:rPr>
              <a:t>“El futuro no es un regalo, es una conquista”</a:t>
            </a:r>
            <a:r>
              <a:rPr lang="es-MX" sz="1600" b="1" dirty="0">
                <a:solidFill>
                  <a:schemeClr val="tx1">
                    <a:lumMod val="95000"/>
                    <a:lumOff val="5000"/>
                  </a:schemeClr>
                </a:solidFill>
                <a:latin typeface="Arial" charset="0"/>
              </a:rPr>
              <a:t> </a:t>
            </a:r>
            <a:r>
              <a:rPr lang="es-MX" sz="1600" b="1" i="1" dirty="0">
                <a:solidFill>
                  <a:schemeClr val="tx1">
                    <a:lumMod val="95000"/>
                    <a:lumOff val="5000"/>
                  </a:schemeClr>
                </a:solidFill>
                <a:latin typeface="Arial" charset="0"/>
              </a:rPr>
              <a:t/>
            </a:r>
            <a:br>
              <a:rPr lang="es-MX" sz="1600" b="1" i="1" dirty="0">
                <a:solidFill>
                  <a:schemeClr val="tx1">
                    <a:lumMod val="95000"/>
                    <a:lumOff val="5000"/>
                  </a:schemeClr>
                </a:solidFill>
                <a:latin typeface="Arial" charset="0"/>
              </a:rPr>
            </a:br>
            <a:r>
              <a:rPr lang="es-MX" sz="700" b="1" i="1" dirty="0">
                <a:solidFill>
                  <a:schemeClr val="tx1">
                    <a:lumMod val="95000"/>
                    <a:lumOff val="5000"/>
                  </a:schemeClr>
                </a:solidFill>
                <a:latin typeface="Arial" charset="0"/>
              </a:rPr>
              <a:t>Robert Kennedy</a:t>
            </a:r>
            <a:endParaRPr lang="es-MX" sz="700" dirty="0">
              <a:solidFill>
                <a:schemeClr val="tx1">
                  <a:lumMod val="95000"/>
                  <a:lumOff val="5000"/>
                </a:schemeClr>
              </a:solidFill>
              <a:latin typeface="Arial" charset="0"/>
            </a:endParaRPr>
          </a:p>
        </p:txBody>
      </p:sp>
      <p:grpSp>
        <p:nvGrpSpPr>
          <p:cNvPr id="3077" name="Grupo 7"/>
          <p:cNvGrpSpPr>
            <a:grpSpLocks/>
          </p:cNvGrpSpPr>
          <p:nvPr/>
        </p:nvGrpSpPr>
        <p:grpSpPr bwMode="auto">
          <a:xfrm>
            <a:off x="93663" y="115888"/>
            <a:ext cx="8942387" cy="6626225"/>
            <a:chOff x="93402" y="116632"/>
            <a:chExt cx="8943094" cy="6624736"/>
          </a:xfrm>
        </p:grpSpPr>
        <p:grpSp>
          <p:nvGrpSpPr>
            <p:cNvPr id="3080" name="Grupo 8"/>
            <p:cNvGrpSpPr>
              <a:grpSpLocks/>
            </p:cNvGrpSpPr>
            <p:nvPr/>
          </p:nvGrpSpPr>
          <p:grpSpPr bwMode="auto">
            <a:xfrm>
              <a:off x="93402" y="116632"/>
              <a:ext cx="8943094" cy="1559644"/>
              <a:chOff x="664234" y="0"/>
              <a:chExt cx="7067047" cy="1029131"/>
            </a:xfrm>
          </p:grpSpPr>
          <p:sp>
            <p:nvSpPr>
              <p:cNvPr id="3087" name="Text Box 5"/>
              <p:cNvSpPr txBox="1">
                <a:spLocks noChangeArrowheads="1"/>
              </p:cNvSpPr>
              <p:nvPr/>
            </p:nvSpPr>
            <p:spPr bwMode="auto">
              <a:xfrm>
                <a:off x="3064325" y="611936"/>
                <a:ext cx="4666956" cy="41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Instituto Tecnológico Superior de Acatlán de Osorio</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737373"/>
                    </a:solidFill>
                    <a:latin typeface="Soberana Sans Light" panose="02000000000000000000" pitchFamily="50" charset="0"/>
                    <a:cs typeface="Times New Roman" panose="02020603050405020304" pitchFamily="18" charset="0"/>
                  </a:rPr>
                  <a:t>Organismo Público Descentralizado del Gobierno del Estado de Puebla</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3088" name="0 Imagen" descr="SEP-LOGO ACTUALIZADO.jpg"/>
              <p:cNvPicPr>
                <a:picLocks noChangeAspect="1"/>
              </p:cNvPicPr>
              <p:nvPr/>
            </p:nvPicPr>
            <p:blipFill>
              <a:blip r:embed="rId2">
                <a:extLst>
                  <a:ext uri="{28A0092B-C50C-407E-A947-70E740481C1C}">
                    <a14:useLocalDpi xmlns:a14="http://schemas.microsoft.com/office/drawing/2010/main" val="0"/>
                  </a:ext>
                </a:extLst>
              </a:blip>
              <a:srcRect t="15749" b="20039"/>
              <a:stretch>
                <a:fillRect/>
              </a:stretch>
            </p:blipFill>
            <p:spPr bwMode="auto">
              <a:xfrm>
                <a:off x="664234" y="8627"/>
                <a:ext cx="2409825" cy="76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9" name="Text Box 5"/>
              <p:cNvSpPr txBox="1">
                <a:spLocks noChangeArrowheads="1"/>
              </p:cNvSpPr>
              <p:nvPr/>
            </p:nvSpPr>
            <p:spPr bwMode="auto">
              <a:xfrm>
                <a:off x="2070339" y="232914"/>
                <a:ext cx="3869055" cy="25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             TECNOLÓGICO NACIONAL DE MÉXICO</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000">
                    <a:solidFill>
                      <a:srgbClr val="000000"/>
                    </a:solidFill>
                    <a:latin typeface="EurekaSans-Light"/>
                    <a:cs typeface="Times New Roman" panose="02020603050405020304" pitchFamily="18" charset="0"/>
                  </a:rPr>
                  <a:t> </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200">
                    <a:solidFill>
                      <a:srgbClr val="000000"/>
                    </a:solidFill>
                    <a:latin typeface="Arial" panose="020B0604020202020204" pitchFamily="34" charset="0"/>
                    <a:cs typeface="Times New Roman" panose="02020603050405020304" pitchFamily="18" charset="0"/>
                  </a:rPr>
                  <a:t> </a:t>
                </a:r>
              </a:p>
            </p:txBody>
          </p:sp>
          <p:pic>
            <p:nvPicPr>
              <p:cNvPr id="3090" name="Imagen 18" descr="C:\Users\Difusion\Documents\lo.jpg"/>
              <p:cNvPicPr>
                <a:picLocks noChangeAspect="1"/>
              </p:cNvPicPr>
              <p:nvPr/>
            </p:nvPicPr>
            <p:blipFill>
              <a:blip r:embed="rId3">
                <a:extLst>
                  <a:ext uri="{28A0092B-C50C-407E-A947-70E740481C1C}">
                    <a14:useLocalDpi xmlns:a14="http://schemas.microsoft.com/office/drawing/2010/main" val="0"/>
                  </a:ext>
                </a:extLst>
              </a:blip>
              <a:srcRect l="52448" t="3043"/>
              <a:stretch>
                <a:fillRect/>
              </a:stretch>
            </p:blipFill>
            <p:spPr bwMode="auto">
              <a:xfrm>
                <a:off x="6650402" y="0"/>
                <a:ext cx="796697"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81" name="Grupo 9"/>
            <p:cNvGrpSpPr>
              <a:grpSpLocks/>
            </p:cNvGrpSpPr>
            <p:nvPr/>
          </p:nvGrpSpPr>
          <p:grpSpPr bwMode="auto">
            <a:xfrm>
              <a:off x="1756466" y="5949280"/>
              <a:ext cx="5817872" cy="792088"/>
              <a:chOff x="0" y="0"/>
              <a:chExt cx="5817960" cy="681990"/>
            </a:xfrm>
          </p:grpSpPr>
          <p:pic>
            <p:nvPicPr>
              <p:cNvPr id="3082" name="Imagen 10" descr="D:\DOCUMENTOS EXPORTADOS\logos ITSAO marca registrada\cace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963885" y="59376"/>
                <a:ext cx="85407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83" name="Cuadro de texto 3"/>
              <p:cNvSpPr txBox="1">
                <a:spLocks noChangeArrowheads="1"/>
              </p:cNvSpPr>
              <p:nvPr/>
            </p:nvSpPr>
            <p:spPr bwMode="auto">
              <a:xfrm>
                <a:off x="1068677" y="0"/>
                <a:ext cx="3400425"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tabLst>
                    <a:tab pos="2805113" algn="ctr"/>
                    <a:tab pos="2970213" algn="ctr"/>
                    <a:tab pos="5611813" algn="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805113" algn="ctr"/>
                    <a:tab pos="2970213" algn="ctr"/>
                    <a:tab pos="5611813" algn="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05113" algn="ctr"/>
                    <a:tab pos="2970213" algn="ctr"/>
                    <a:tab pos="5611813" algn="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9pPr>
              </a:lstStyle>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CARRETERA ACATLÁN-SAN JUAN IXCAQUIXTLA K.M 5.5</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UNIDAD TECNOLÓGICA ACATLÁN DE OSORIO, PUEBLA,</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C.P. 74949 Tels. (953) 53.41877 y 53.41878</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email: </a:t>
                </a:r>
                <a:r>
                  <a:rPr lang="en-US" altLang="es-MX" sz="800">
                    <a:solidFill>
                      <a:srgbClr val="000000"/>
                    </a:solidFill>
                    <a:latin typeface="Soberana Sans" panose="02000000000000000000" pitchFamily="50" charset="0"/>
                    <a:cs typeface="Times New Roman" panose="02020603050405020304" pitchFamily="18" charset="0"/>
                    <a:hlinkClick r:id="rId5"/>
                  </a:rPr>
                  <a:t>direccion.general@itsao.edu.mx</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hlinkClick r:id="rId6"/>
                  </a:rPr>
                  <a:t>www.itsao.edu.mx</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3084" name="Imagen 12" descr="C:\Users\Difusion\Documents\a1.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8768" y="11875"/>
                <a:ext cx="366395" cy="62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5" name="Imagen 13" descr="C:\Users\Difusion\Documents\a2.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310742" y="23750"/>
                <a:ext cx="369570" cy="62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Imagen 14" descr="E:\RESPALDO 2013\NUEVOS EXPORTADOS\LOGOS 2012\conaic.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11875"/>
                <a:ext cx="500380" cy="57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078" name="Imagen 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067425" y="249238"/>
            <a:ext cx="1506538"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9" name="Imagen 17" descr="C:\Users\Difusion\Documents\wewer.jpg"/>
          <p:cNvPicPr>
            <a:picLocks noChangeAspect="1" noChangeArrowheads="1"/>
          </p:cNvPicPr>
          <p:nvPr/>
        </p:nvPicPr>
        <p:blipFill>
          <a:blip r:embed="rId11">
            <a:extLst>
              <a:ext uri="{28A0092B-C50C-407E-A947-70E740481C1C}">
                <a14:useLocalDpi xmlns:a14="http://schemas.microsoft.com/office/drawing/2010/main" val="0"/>
              </a:ext>
            </a:extLst>
          </a:blip>
          <a:srcRect l="25040" r="15053"/>
          <a:stretch>
            <a:fillRect/>
          </a:stretch>
        </p:blipFill>
        <p:spPr bwMode="auto">
          <a:xfrm>
            <a:off x="1619250" y="5703888"/>
            <a:ext cx="63722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482"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1466850"/>
            <a:ext cx="3382963"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8 CuadroTexto"/>
          <p:cNvSpPr txBox="1">
            <a:spLocks noChangeArrowheads="1"/>
          </p:cNvSpPr>
          <p:nvPr/>
        </p:nvSpPr>
        <p:spPr bwMode="auto">
          <a:xfrm>
            <a:off x="3000375" y="357188"/>
            <a:ext cx="100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Arial" panose="020B0604020202020204" pitchFamily="34" charset="0"/>
            </a:endParaRPr>
          </a:p>
        </p:txBody>
      </p:sp>
      <p:sp>
        <p:nvSpPr>
          <p:cNvPr id="3" name="9 CuadroTexto">
            <a:extLst>
              <a:ext uri="{FF2B5EF4-FFF2-40B4-BE49-F238E27FC236}">
                <a16:creationId xmlns:a16="http://schemas.microsoft.com/office/drawing/2014/main" xmlns="" id="{85F8D7BB-8CF7-4580-B771-92105ABB3BA4}"/>
              </a:ext>
            </a:extLst>
          </p:cNvPr>
          <p:cNvSpPr txBox="1">
            <a:spLocks noChangeArrowheads="1"/>
          </p:cNvSpPr>
          <p:nvPr/>
        </p:nvSpPr>
        <p:spPr bwMode="auto">
          <a:xfrm>
            <a:off x="1352550" y="1268413"/>
            <a:ext cx="7467600" cy="4586287"/>
          </a:xfrm>
          <a:prstGeom prst="rect">
            <a:avLst/>
          </a:prstGeom>
          <a:noFill/>
          <a:ln>
            <a:noFill/>
          </a:ln>
          <a:effectLst>
            <a:outerShdw blurRad="50800" dist="50800" dir="5400000" sx="101000" sy="101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defRPr/>
            </a:pPr>
            <a:r>
              <a:rPr lang="es-ES" altLang="es-MX" sz="2000" b="1" dirty="0">
                <a:latin typeface="Arial" panose="020B0604020202020204" pitchFamily="34" charset="0"/>
              </a:rPr>
              <a:t>Campo de acción</a:t>
            </a:r>
          </a:p>
          <a:p>
            <a:pPr algn="just" eaLnBrk="1" hangingPunct="1">
              <a:spcBef>
                <a:spcPct val="0"/>
              </a:spcBef>
              <a:defRPr/>
            </a:pPr>
            <a:r>
              <a:rPr lang="es-MX" altLang="es-MX" sz="1800" dirty="0">
                <a:latin typeface="Arial" panose="020B0604020202020204" pitchFamily="34" charset="0"/>
              </a:rPr>
              <a:t>Diseñar equipos  y sistemas electrónicos, tanto analógicos como digitales.</a:t>
            </a:r>
            <a:endParaRPr lang="es-ES" altLang="es-MX" sz="1800" dirty="0">
              <a:latin typeface="Arial" panose="020B0604020202020204" pitchFamily="34" charset="0"/>
            </a:endParaRPr>
          </a:p>
          <a:p>
            <a:pPr algn="just" eaLnBrk="1" hangingPunct="1">
              <a:spcBef>
                <a:spcPct val="0"/>
              </a:spcBef>
              <a:defRPr/>
            </a:pPr>
            <a:r>
              <a:rPr lang="es-MX" altLang="es-MX" sz="1800" dirty="0">
                <a:latin typeface="Arial" panose="020B0604020202020204" pitchFamily="34" charset="0"/>
              </a:rPr>
              <a:t>Dirigir la operación  de equipos y sistemas electrónicos en las áreas de comunicación, control, instrumentación y potencia.</a:t>
            </a:r>
            <a:endParaRPr lang="es-ES" altLang="es-MX" sz="1800" dirty="0">
              <a:latin typeface="Arial" panose="020B0604020202020204" pitchFamily="34" charset="0"/>
            </a:endParaRPr>
          </a:p>
          <a:p>
            <a:pPr algn="just" eaLnBrk="1" hangingPunct="1">
              <a:spcBef>
                <a:spcPct val="0"/>
              </a:spcBef>
              <a:defRPr/>
            </a:pPr>
            <a:r>
              <a:rPr lang="es-MX" altLang="es-MX" sz="1800" dirty="0">
                <a:latin typeface="Arial" panose="020B0604020202020204" pitchFamily="34" charset="0"/>
              </a:rPr>
              <a:t>Dirigir la instalación de sistemas electrónicos.</a:t>
            </a:r>
            <a:endParaRPr lang="es-ES" altLang="es-MX" sz="1800" dirty="0">
              <a:latin typeface="Arial" panose="020B0604020202020204" pitchFamily="34" charset="0"/>
            </a:endParaRPr>
          </a:p>
          <a:p>
            <a:pPr algn="just" eaLnBrk="1" hangingPunct="1">
              <a:spcBef>
                <a:spcPct val="0"/>
              </a:spcBef>
              <a:defRPr/>
            </a:pPr>
            <a:r>
              <a:rPr lang="es-MX" altLang="es-MX" sz="1800" dirty="0">
                <a:latin typeface="Arial" panose="020B0604020202020204" pitchFamily="34" charset="0"/>
              </a:rPr>
              <a:t>Supervisar actividades de mantenimiento electrónico.</a:t>
            </a:r>
            <a:endParaRPr lang="es-ES" altLang="es-MX" sz="1800" dirty="0">
              <a:latin typeface="Arial" panose="020B0604020202020204" pitchFamily="34" charset="0"/>
            </a:endParaRPr>
          </a:p>
          <a:p>
            <a:pPr algn="just" eaLnBrk="1" hangingPunct="1">
              <a:spcBef>
                <a:spcPct val="0"/>
              </a:spcBef>
              <a:defRPr/>
            </a:pPr>
            <a:r>
              <a:rPr lang="es-MX" altLang="es-MX" sz="1800" dirty="0">
                <a:latin typeface="Arial" panose="020B0604020202020204" pitchFamily="34" charset="0"/>
              </a:rPr>
              <a:t>Practicar en la administración de los procesos de trabajo correspondientes a la profesión.</a:t>
            </a:r>
            <a:endParaRPr lang="es-ES" altLang="es-MX" sz="1800" dirty="0">
              <a:latin typeface="Arial" panose="020B0604020202020204" pitchFamily="34" charset="0"/>
            </a:endParaRPr>
          </a:p>
          <a:p>
            <a:pPr algn="just" eaLnBrk="1" hangingPunct="1">
              <a:spcBef>
                <a:spcPct val="0"/>
              </a:spcBef>
              <a:defRPr/>
            </a:pPr>
            <a:r>
              <a:rPr lang="es-MX" altLang="es-MX" sz="1800" dirty="0">
                <a:latin typeface="Arial" panose="020B0604020202020204" pitchFamily="34" charset="0"/>
              </a:rPr>
              <a:t>Practicar en proyectos de investigación aplicada.</a:t>
            </a:r>
          </a:p>
          <a:p>
            <a:pPr algn="just" eaLnBrk="1" hangingPunct="1">
              <a:spcBef>
                <a:spcPct val="0"/>
              </a:spcBef>
              <a:buFontTx/>
              <a:buNone/>
              <a:defRPr/>
            </a:pPr>
            <a:r>
              <a:rPr lang="es-MX" altLang="es-MX" sz="1800" b="1" dirty="0">
                <a:latin typeface="Arial" panose="020B0604020202020204" pitchFamily="34" charset="0"/>
              </a:rPr>
              <a:t>Campo laboral.</a:t>
            </a:r>
            <a:endParaRPr lang="es-ES" altLang="es-MX" sz="1800" b="1" dirty="0">
              <a:latin typeface="Arial" panose="020B0604020202020204" pitchFamily="34" charset="0"/>
            </a:endParaRPr>
          </a:p>
          <a:p>
            <a:pPr algn="just" eaLnBrk="1" hangingPunct="1">
              <a:spcBef>
                <a:spcPct val="0"/>
              </a:spcBef>
              <a:defRPr/>
            </a:pPr>
            <a:r>
              <a:rPr lang="es-ES" altLang="es-MX" sz="1800" dirty="0">
                <a:latin typeface="Arial" panose="020B0604020202020204" pitchFamily="34" charset="0"/>
              </a:rPr>
              <a:t>En el sector público y privado, en las diferentes ramas productivas.</a:t>
            </a:r>
          </a:p>
          <a:p>
            <a:pPr algn="just" eaLnBrk="1" hangingPunct="1">
              <a:spcBef>
                <a:spcPct val="0"/>
              </a:spcBef>
              <a:defRPr/>
            </a:pPr>
            <a:r>
              <a:rPr lang="es-ES" altLang="es-MX" sz="1800" dirty="0">
                <a:latin typeface="Arial" panose="020B0604020202020204" pitchFamily="34" charset="0"/>
              </a:rPr>
              <a:t>En micro, medianas y grandes empresas, públicas o privadas; industriales, de comunicaciones o de servicios.</a:t>
            </a:r>
          </a:p>
          <a:p>
            <a:pPr algn="just" eaLnBrk="1" hangingPunct="1">
              <a:spcBef>
                <a:spcPct val="0"/>
              </a:spcBef>
              <a:defRPr/>
            </a:pPr>
            <a:r>
              <a:rPr lang="es-ES" altLang="es-MX" sz="1800" dirty="0">
                <a:latin typeface="Arial" panose="020B0604020202020204" pitchFamily="34" charset="0"/>
              </a:rPr>
              <a:t>Ejercer de manera independiente prestando sus servicios profesionales</a:t>
            </a:r>
            <a:r>
              <a:rPr lang="es-ES" altLang="es-MX" sz="2000" dirty="0">
                <a:latin typeface="Arial" panose="020B0604020202020204" pitchFamily="34" charset="0"/>
              </a:rPr>
              <a:t>.</a:t>
            </a:r>
            <a:endParaRPr lang="es-ES" altLang="es-MX" sz="2000" b="1" dirty="0">
              <a:latin typeface="Arial" panose="020B0604020202020204" pitchFamily="34" charset="0"/>
            </a:endParaRPr>
          </a:p>
        </p:txBody>
      </p:sp>
      <p:sp>
        <p:nvSpPr>
          <p:cNvPr id="7" name="6 CuadroTexto">
            <a:extLst>
              <a:ext uri="{FF2B5EF4-FFF2-40B4-BE49-F238E27FC236}">
                <a16:creationId xmlns:a16="http://schemas.microsoft.com/office/drawing/2014/main" xmlns="" id="{DF2871EA-26F1-4975-A895-B91E7B148044}"/>
              </a:ext>
            </a:extLst>
          </p:cNvPr>
          <p:cNvSpPr txBox="1"/>
          <p:nvPr/>
        </p:nvSpPr>
        <p:spPr>
          <a:xfrm>
            <a:off x="323528" y="1833205"/>
            <a:ext cx="1133484" cy="4678204"/>
          </a:xfrm>
          <a:prstGeom prst="rect">
            <a:avLst/>
          </a:prstGeom>
          <a:noFill/>
        </p:spPr>
        <p:txBody>
          <a:bodyPr>
            <a:spAutoFit/>
          </a:bodyPr>
          <a:lstStyle/>
          <a:p>
            <a:pPr algn="ctr" eaLnBrk="1" hangingPunct="1">
              <a:defRPr/>
            </a:pPr>
            <a: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I</a:t>
            </a:r>
          </a:p>
          <a:p>
            <a:pPr algn="ctr" eaLnBrk="1" hangingPunct="1">
              <a:defRPr/>
            </a:pPr>
            <a: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N</a:t>
            </a:r>
          </a:p>
          <a:p>
            <a:pPr algn="ctr" eaLnBrk="1" hangingPunct="1">
              <a:defRPr/>
            </a:pPr>
            <a: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G.</a:t>
            </a:r>
          </a:p>
          <a:p>
            <a:pPr algn="ctr" eaLnBrk="1" hangingPunct="1">
              <a:defRPr/>
            </a:pPr>
            <a:endPar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ndParaRPr>
          </a:p>
          <a:p>
            <a:pPr algn="ctr" eaLnBrk="1" hangingPunct="1">
              <a:defRPr/>
            </a:pPr>
            <a: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E</a:t>
            </a:r>
          </a:p>
          <a:p>
            <a:pPr algn="ctr" eaLnBrk="1" hangingPunct="1">
              <a:defRPr/>
            </a:pPr>
            <a:r>
              <a:rPr lang="es-MX"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L</a:t>
            </a:r>
          </a:p>
          <a:p>
            <a:pPr algn="ctr" eaLnBrk="1" hangingPunct="1">
              <a:defRPr/>
            </a:pPr>
            <a:r>
              <a:rPr lang="es-MX"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E</a:t>
            </a:r>
          </a:p>
          <a:p>
            <a:pPr algn="ctr" eaLnBrk="1" hangingPunct="1">
              <a:defRPr/>
            </a:pPr>
            <a:r>
              <a:rPr lang="es-MX"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C</a:t>
            </a:r>
          </a:p>
          <a:p>
            <a:pPr algn="ctr" eaLnBrk="1" hangingPunct="1">
              <a:defRPr/>
            </a:pPr>
            <a:r>
              <a:rPr lang="es-MX"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T</a:t>
            </a:r>
          </a:p>
          <a:p>
            <a:pPr algn="ctr" eaLnBrk="1" hangingPunct="1">
              <a:defRPr/>
            </a:pPr>
            <a:r>
              <a:rPr lang="es-MX"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R</a:t>
            </a:r>
          </a:p>
          <a:p>
            <a:pPr algn="ctr" eaLnBrk="1" hangingPunct="1">
              <a:defRPr/>
            </a:pPr>
            <a:r>
              <a:rPr lang="es-MX"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Ó</a:t>
            </a:r>
          </a:p>
          <a:p>
            <a:pPr algn="ctr" eaLnBrk="1" hangingPunct="1">
              <a:defRPr/>
            </a:pPr>
            <a:r>
              <a:rPr lang="es-MX"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N</a:t>
            </a:r>
          </a:p>
          <a:p>
            <a:pPr algn="ctr" eaLnBrk="1" hangingPunct="1">
              <a:defRPr/>
            </a:pPr>
            <a:r>
              <a:rPr lang="es-MX"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I</a:t>
            </a:r>
          </a:p>
          <a:p>
            <a:pPr algn="ctr" eaLnBrk="1" hangingPunct="1">
              <a:defRPr/>
            </a:pPr>
            <a:r>
              <a:rPr lang="es-MX"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C</a:t>
            </a:r>
          </a:p>
          <a:p>
            <a:pPr algn="ctr" eaLnBrk="1" hangingPunct="1">
              <a:defRPr/>
            </a:pPr>
            <a:r>
              <a:rPr lang="es-MX"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A</a:t>
            </a:r>
            <a:endPar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ndParaRPr>
          </a:p>
        </p:txBody>
      </p:sp>
      <p:grpSp>
        <p:nvGrpSpPr>
          <p:cNvPr id="20486" name="Grupo 7"/>
          <p:cNvGrpSpPr>
            <a:grpSpLocks/>
          </p:cNvGrpSpPr>
          <p:nvPr/>
        </p:nvGrpSpPr>
        <p:grpSpPr bwMode="auto">
          <a:xfrm>
            <a:off x="93663" y="115888"/>
            <a:ext cx="8939212" cy="6742112"/>
            <a:chOff x="93402" y="116632"/>
            <a:chExt cx="8588657" cy="6624736"/>
          </a:xfrm>
        </p:grpSpPr>
        <p:grpSp>
          <p:nvGrpSpPr>
            <p:cNvPr id="20489" name="Grupo 8"/>
            <p:cNvGrpSpPr>
              <a:grpSpLocks/>
            </p:cNvGrpSpPr>
            <p:nvPr/>
          </p:nvGrpSpPr>
          <p:grpSpPr bwMode="auto">
            <a:xfrm>
              <a:off x="93402" y="116632"/>
              <a:ext cx="8588657" cy="1179980"/>
              <a:chOff x="664234" y="0"/>
              <a:chExt cx="6786963" cy="778610"/>
            </a:xfrm>
          </p:grpSpPr>
          <p:sp>
            <p:nvSpPr>
              <p:cNvPr id="20496" name="Text Box 5"/>
              <p:cNvSpPr txBox="1">
                <a:spLocks noChangeArrowheads="1"/>
              </p:cNvSpPr>
              <p:nvPr/>
            </p:nvSpPr>
            <p:spPr bwMode="auto">
              <a:xfrm>
                <a:off x="2070339" y="361415"/>
                <a:ext cx="4666956" cy="41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Instituto Tecnológico Superior de Acatlán de Osorio</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737373"/>
                    </a:solidFill>
                    <a:latin typeface="Soberana Sans Light" panose="02000000000000000000" pitchFamily="50" charset="0"/>
                    <a:cs typeface="Times New Roman" panose="02020603050405020304" pitchFamily="18" charset="0"/>
                  </a:rPr>
                  <a:t>Organismo Público Descentralizado del Gobierno del Estado de Puebla</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20497" name="0 Imagen" descr="SEP-LOGO ACTUALIZADO.jpg"/>
              <p:cNvPicPr>
                <a:picLocks noChangeAspect="1"/>
              </p:cNvPicPr>
              <p:nvPr/>
            </p:nvPicPr>
            <p:blipFill>
              <a:blip r:embed="rId4">
                <a:extLst>
                  <a:ext uri="{28A0092B-C50C-407E-A947-70E740481C1C}">
                    <a14:useLocalDpi xmlns:a14="http://schemas.microsoft.com/office/drawing/2010/main" val="0"/>
                  </a:ext>
                </a:extLst>
              </a:blip>
              <a:srcRect t="15749" b="20039"/>
              <a:stretch>
                <a:fillRect/>
              </a:stretch>
            </p:blipFill>
            <p:spPr bwMode="auto">
              <a:xfrm>
                <a:off x="664234" y="8627"/>
                <a:ext cx="2409825" cy="76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8" name="Text Box 5"/>
              <p:cNvSpPr txBox="1">
                <a:spLocks noChangeArrowheads="1"/>
              </p:cNvSpPr>
              <p:nvPr/>
            </p:nvSpPr>
            <p:spPr bwMode="auto">
              <a:xfrm>
                <a:off x="2070339" y="232914"/>
                <a:ext cx="3869055" cy="25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             TECNOLÓGICO NACIONAL DE MÉXICO</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000">
                    <a:solidFill>
                      <a:srgbClr val="000000"/>
                    </a:solidFill>
                    <a:latin typeface="EurekaSans-Light"/>
                    <a:cs typeface="Times New Roman" panose="02020603050405020304" pitchFamily="18" charset="0"/>
                  </a:rPr>
                  <a:t> </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200">
                    <a:solidFill>
                      <a:srgbClr val="000000"/>
                    </a:solidFill>
                    <a:latin typeface="Arial" panose="020B0604020202020204" pitchFamily="34" charset="0"/>
                    <a:cs typeface="Times New Roman" panose="02020603050405020304" pitchFamily="18" charset="0"/>
                  </a:rPr>
                  <a:t> </a:t>
                </a:r>
              </a:p>
            </p:txBody>
          </p:sp>
          <p:pic>
            <p:nvPicPr>
              <p:cNvPr id="20499" name="Imagen 18" descr="C:\Users\Difusion\Documents\lo.jpg"/>
              <p:cNvPicPr>
                <a:picLocks noChangeAspect="1"/>
              </p:cNvPicPr>
              <p:nvPr/>
            </p:nvPicPr>
            <p:blipFill>
              <a:blip r:embed="rId5">
                <a:extLst>
                  <a:ext uri="{28A0092B-C50C-407E-A947-70E740481C1C}">
                    <a14:useLocalDpi xmlns:a14="http://schemas.microsoft.com/office/drawing/2010/main" val="0"/>
                  </a:ext>
                </a:extLst>
              </a:blip>
              <a:srcRect l="52448" t="3043"/>
              <a:stretch>
                <a:fillRect/>
              </a:stretch>
            </p:blipFill>
            <p:spPr bwMode="auto">
              <a:xfrm>
                <a:off x="6797771" y="0"/>
                <a:ext cx="653426"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490" name="Grupo 9"/>
            <p:cNvGrpSpPr>
              <a:grpSpLocks/>
            </p:cNvGrpSpPr>
            <p:nvPr/>
          </p:nvGrpSpPr>
          <p:grpSpPr bwMode="auto">
            <a:xfrm>
              <a:off x="1756466" y="5949280"/>
              <a:ext cx="5817872" cy="792088"/>
              <a:chOff x="0" y="0"/>
              <a:chExt cx="5817960" cy="681990"/>
            </a:xfrm>
          </p:grpSpPr>
          <p:pic>
            <p:nvPicPr>
              <p:cNvPr id="20491" name="Imagen 10" descr="D:\DOCUMENTOS EXPORTADOS\logos ITSAO marca registrada\cacei.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63885" y="59376"/>
                <a:ext cx="85407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92" name="Cuadro de texto 3"/>
              <p:cNvSpPr txBox="1">
                <a:spLocks noChangeArrowheads="1"/>
              </p:cNvSpPr>
              <p:nvPr/>
            </p:nvSpPr>
            <p:spPr bwMode="auto">
              <a:xfrm>
                <a:off x="1068677" y="0"/>
                <a:ext cx="3400425"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tabLst>
                    <a:tab pos="2805113" algn="ctr"/>
                    <a:tab pos="2970213" algn="ctr"/>
                    <a:tab pos="5611813" algn="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805113" algn="ctr"/>
                    <a:tab pos="2970213" algn="ctr"/>
                    <a:tab pos="5611813" algn="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05113" algn="ctr"/>
                    <a:tab pos="2970213" algn="ctr"/>
                    <a:tab pos="5611813" algn="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9pPr>
              </a:lstStyle>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CARRETERA ACATLÁN-SAN JUAN IXCAQUIXTLA K.M 5.5</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UNIDAD TECNOLÓGICA ACATLÁN DE OSORIO, PUEBLA,</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C.P. 74949 Tels. (953) 53.41877 y 53.41878</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email: </a:t>
                </a:r>
                <a:r>
                  <a:rPr lang="en-US" altLang="es-MX" sz="800">
                    <a:solidFill>
                      <a:srgbClr val="000000"/>
                    </a:solidFill>
                    <a:latin typeface="Soberana Sans" panose="02000000000000000000" pitchFamily="50" charset="0"/>
                    <a:cs typeface="Times New Roman" panose="02020603050405020304" pitchFamily="18" charset="0"/>
                    <a:hlinkClick r:id="rId7"/>
                  </a:rPr>
                  <a:t>direccion.general@itsao.edu.mx</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hlinkClick r:id="rId8"/>
                  </a:rPr>
                  <a:t>www.itsao.edu.mx</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20493" name="Imagen 12" descr="C:\Users\Difusion\Documents\a1.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8768" y="11875"/>
                <a:ext cx="366395" cy="62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Imagen 13" descr="C:\Users\Difusion\Documents\a2.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310742" y="23750"/>
                <a:ext cx="369570" cy="62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Imagen 14" descr="E:\RESPALDO 2013\NUEVOS EXPORTADOS\LOGOS 2012\conaic.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11875"/>
                <a:ext cx="500380" cy="57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0487" name="Imagen 1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72300" y="249238"/>
            <a:ext cx="112871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Imagen 17" descr="C:\Users\Difusion\Documents\wewer.jpg"/>
          <p:cNvPicPr>
            <a:picLocks noChangeAspect="1" noChangeArrowheads="1"/>
          </p:cNvPicPr>
          <p:nvPr/>
        </p:nvPicPr>
        <p:blipFill>
          <a:blip r:embed="rId13">
            <a:extLst>
              <a:ext uri="{28A0092B-C50C-407E-A947-70E740481C1C}">
                <a14:useLocalDpi xmlns:a14="http://schemas.microsoft.com/office/drawing/2010/main" val="0"/>
              </a:ext>
            </a:extLst>
          </a:blip>
          <a:srcRect l="25040" r="15053"/>
          <a:stretch>
            <a:fillRect/>
          </a:stretch>
        </p:blipFill>
        <p:spPr bwMode="auto">
          <a:xfrm>
            <a:off x="1619250" y="5703888"/>
            <a:ext cx="63722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00" y="1647825"/>
            <a:ext cx="3276600" cy="386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8 CuadroTexto"/>
          <p:cNvSpPr txBox="1">
            <a:spLocks noChangeArrowheads="1"/>
          </p:cNvSpPr>
          <p:nvPr/>
        </p:nvSpPr>
        <p:spPr bwMode="auto">
          <a:xfrm>
            <a:off x="3000375" y="357188"/>
            <a:ext cx="100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Arial" panose="020B0604020202020204" pitchFamily="34" charset="0"/>
            </a:endParaRPr>
          </a:p>
        </p:txBody>
      </p:sp>
      <p:sp>
        <p:nvSpPr>
          <p:cNvPr id="22532" name="9 CuadroTexto"/>
          <p:cNvSpPr txBox="1">
            <a:spLocks noChangeArrowheads="1"/>
          </p:cNvSpPr>
          <p:nvPr/>
        </p:nvSpPr>
        <p:spPr bwMode="auto">
          <a:xfrm>
            <a:off x="1042988" y="1279525"/>
            <a:ext cx="7920037"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MX" sz="2000" b="1">
                <a:latin typeface="Arial" panose="020B0604020202020204" pitchFamily="34" charset="0"/>
              </a:rPr>
              <a:t>Campo de acción</a:t>
            </a:r>
          </a:p>
          <a:p>
            <a:pPr algn="just" eaLnBrk="1" hangingPunct="1">
              <a:spcBef>
                <a:spcPct val="0"/>
              </a:spcBef>
              <a:buFontTx/>
              <a:buNone/>
            </a:pPr>
            <a:r>
              <a:rPr lang="es-ES" altLang="es-MX" sz="2000" b="1">
                <a:latin typeface="Arial" panose="020B0604020202020204" pitchFamily="34" charset="0"/>
              </a:rPr>
              <a:t> </a:t>
            </a:r>
            <a:r>
              <a:rPr lang="es-ES" altLang="es-MX" sz="2000">
                <a:latin typeface="Arial" panose="020B0604020202020204" pitchFamily="34" charset="0"/>
              </a:rPr>
              <a:t>Analizar, diseñar y gestionar sistemas de producción integrándolos con eficacia y eficiencia.</a:t>
            </a:r>
          </a:p>
          <a:p>
            <a:pPr algn="just" eaLnBrk="1" hangingPunct="1">
              <a:spcBef>
                <a:spcPct val="0"/>
              </a:spcBef>
            </a:pPr>
            <a:r>
              <a:rPr lang="es-ES" altLang="es-MX" sz="2000">
                <a:latin typeface="Arial" panose="020B0604020202020204" pitchFamily="34" charset="0"/>
              </a:rPr>
              <a:t>Implementar sistemas de gestión de calidad.</a:t>
            </a:r>
          </a:p>
          <a:p>
            <a:pPr algn="just" eaLnBrk="1" hangingPunct="1">
              <a:spcBef>
                <a:spcPct val="0"/>
              </a:spcBef>
            </a:pPr>
            <a:r>
              <a:rPr lang="es-ES" altLang="es-MX" sz="2000">
                <a:latin typeface="Arial" panose="020B0604020202020204" pitchFamily="34" charset="0"/>
              </a:rPr>
              <a:t>Interpretar e implementar estrategias y métodos estadísticos en los procesos organizacionales para la mejora continua.</a:t>
            </a:r>
          </a:p>
          <a:p>
            <a:pPr algn="just" eaLnBrk="1" hangingPunct="1">
              <a:spcBef>
                <a:spcPct val="0"/>
              </a:spcBef>
            </a:pPr>
            <a:r>
              <a:rPr lang="es-ES" altLang="es-MX" sz="2000">
                <a:latin typeface="Arial" panose="020B0604020202020204" pitchFamily="34" charset="0"/>
              </a:rPr>
              <a:t>Identificar necesidades de su entorno y desarrollar investigación aplicada para crear e innovar bienes y servicios.</a:t>
            </a:r>
          </a:p>
          <a:p>
            <a:pPr algn="just" eaLnBrk="1" hangingPunct="1">
              <a:spcBef>
                <a:spcPct val="0"/>
              </a:spcBef>
            </a:pPr>
            <a:r>
              <a:rPr lang="es-ES" altLang="es-MX" sz="2000">
                <a:latin typeface="Arial" panose="020B0604020202020204" pitchFamily="34" charset="0"/>
              </a:rPr>
              <a:t>Formular, evaluar y gestionar proyectos de inversión</a:t>
            </a:r>
          </a:p>
          <a:p>
            <a:pPr algn="just" eaLnBrk="1" hangingPunct="1">
              <a:spcBef>
                <a:spcPct val="0"/>
              </a:spcBef>
              <a:buFontTx/>
              <a:buNone/>
            </a:pPr>
            <a:endParaRPr lang="es-ES" altLang="es-MX" sz="2000" b="1">
              <a:latin typeface="Arial" panose="020B0604020202020204" pitchFamily="34" charset="0"/>
              <a:cs typeface="Times New Roman" panose="02020603050405020304" pitchFamily="18" charset="0"/>
            </a:endParaRPr>
          </a:p>
          <a:p>
            <a:pPr algn="just" eaLnBrk="1" hangingPunct="1">
              <a:spcBef>
                <a:spcPct val="0"/>
              </a:spcBef>
              <a:buFontTx/>
              <a:buNone/>
            </a:pPr>
            <a:r>
              <a:rPr lang="es-ES" altLang="es-MX" sz="2000" b="1">
                <a:latin typeface="Arial" panose="020B0604020202020204" pitchFamily="34" charset="0"/>
                <a:cs typeface="Times New Roman" panose="02020603050405020304" pitchFamily="18" charset="0"/>
              </a:rPr>
              <a:t>Campo laboral</a:t>
            </a:r>
          </a:p>
          <a:p>
            <a:pPr algn="just" eaLnBrk="1" hangingPunct="1">
              <a:spcBef>
                <a:spcPct val="0"/>
              </a:spcBef>
            </a:pPr>
            <a:r>
              <a:rPr lang="es-ES" altLang="es-MX" sz="2000">
                <a:latin typeface="Arial" panose="020B0604020202020204" pitchFamily="34" charset="0"/>
                <a:cs typeface="Times New Roman" panose="02020603050405020304" pitchFamily="18" charset="0"/>
              </a:rPr>
              <a:t>Áreas de calidad, investigación, desarrollo tecnológico, logística, producción, control de calidad, supervisión, consultoría.</a:t>
            </a:r>
            <a:endParaRPr lang="es-ES" altLang="es-MX" sz="2000">
              <a:latin typeface="Times New Roman" panose="02020603050405020304" pitchFamily="18" charset="0"/>
              <a:cs typeface="Times New Roman" panose="02020603050405020304" pitchFamily="18" charset="0"/>
            </a:endParaRPr>
          </a:p>
        </p:txBody>
      </p:sp>
      <p:sp>
        <p:nvSpPr>
          <p:cNvPr id="7" name="6 CuadroTexto">
            <a:extLst>
              <a:ext uri="{FF2B5EF4-FFF2-40B4-BE49-F238E27FC236}">
                <a16:creationId xmlns:a16="http://schemas.microsoft.com/office/drawing/2014/main" xmlns="" id="{B5DA7AF0-F753-4BC6-A0BB-3CBD5B014DE5}"/>
              </a:ext>
            </a:extLst>
          </p:cNvPr>
          <p:cNvSpPr txBox="1"/>
          <p:nvPr/>
        </p:nvSpPr>
        <p:spPr>
          <a:xfrm>
            <a:off x="142844" y="1484784"/>
            <a:ext cx="1133484" cy="5632311"/>
          </a:xfrm>
          <a:prstGeom prst="rect">
            <a:avLst/>
          </a:prstGeom>
          <a:noFill/>
        </p:spPr>
        <p:txBody>
          <a:bodyPr>
            <a:spAutoFit/>
          </a:bodyPr>
          <a:lstStyle/>
          <a:p>
            <a:pPr algn="ctr" eaLnBrk="1" hangingPunct="1">
              <a:defRPr/>
            </a:pPr>
            <a:r>
              <a:rPr lang="es-E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I</a:t>
            </a:r>
          </a:p>
          <a:p>
            <a:pPr algn="ctr" eaLnBrk="1" hangingPunct="1">
              <a:defRPr/>
            </a:pPr>
            <a:r>
              <a:rPr lang="es-E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N</a:t>
            </a:r>
          </a:p>
          <a:p>
            <a:pPr algn="ctr" eaLnBrk="1" hangingPunct="1">
              <a:defRPr/>
            </a:pPr>
            <a:r>
              <a:rPr lang="es-E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G.</a:t>
            </a:r>
          </a:p>
          <a:p>
            <a:pPr algn="ctr" eaLnBrk="1" hangingPunct="1">
              <a:defRPr/>
            </a:pPr>
            <a:endParaRPr lang="es-E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a:p>
            <a:pPr algn="ctr" eaLnBrk="1" hangingPunct="1">
              <a:defRPr/>
            </a:pPr>
            <a:r>
              <a:rPr lang="es-E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I</a:t>
            </a:r>
          </a:p>
          <a:p>
            <a:pPr algn="ctr" eaLnBrk="1" hangingPunct="1">
              <a:defRPr/>
            </a:pPr>
            <a:r>
              <a:rPr lang="es-MX"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D</a:t>
            </a:r>
          </a:p>
          <a:p>
            <a:pPr algn="ctr" eaLnBrk="1" hangingPunct="1">
              <a:defRPr/>
            </a:pPr>
            <a:r>
              <a:rPr lang="es-MX"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U</a:t>
            </a:r>
          </a:p>
          <a:p>
            <a:pPr algn="ctr" eaLnBrk="1" hangingPunct="1">
              <a:defRPr/>
            </a:pPr>
            <a:r>
              <a:rPr lang="es-MX"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S</a:t>
            </a:r>
          </a:p>
          <a:p>
            <a:pPr algn="ctr" eaLnBrk="1" hangingPunct="1">
              <a:defRPr/>
            </a:pPr>
            <a:r>
              <a:rPr lang="es-MX"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T</a:t>
            </a:r>
          </a:p>
          <a:p>
            <a:pPr algn="ctr" eaLnBrk="1" hangingPunct="1">
              <a:defRPr/>
            </a:pPr>
            <a:r>
              <a:rPr lang="es-MX"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R</a:t>
            </a:r>
          </a:p>
          <a:p>
            <a:pPr algn="ctr" eaLnBrk="1" hangingPunct="1">
              <a:defRPr/>
            </a:pPr>
            <a:r>
              <a:rPr lang="es-MX"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I</a:t>
            </a:r>
          </a:p>
          <a:p>
            <a:pPr algn="ctr" eaLnBrk="1" hangingPunct="1">
              <a:defRPr/>
            </a:pPr>
            <a:r>
              <a:rPr lang="es-MX"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A</a:t>
            </a:r>
          </a:p>
          <a:p>
            <a:pPr algn="ctr" eaLnBrk="1" hangingPunct="1">
              <a:defRPr/>
            </a:pPr>
            <a:r>
              <a:rPr lang="es-MX"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rPr>
              <a:t>L</a:t>
            </a:r>
            <a:endParaRPr lang="es-ES"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endParaRPr>
          </a:p>
          <a:p>
            <a:pPr algn="ctr" eaLnBrk="1" hangingPunct="1">
              <a:buFont typeface="Arial" pitchFamily="34" charset="0"/>
              <a:buChar char="•"/>
              <a:defRPr/>
            </a:pPr>
            <a:endPar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a:p>
            <a:pPr algn="ctr" eaLnBrk="1" hangingPunct="1">
              <a:buFont typeface="Arial" pitchFamily="34" charset="0"/>
              <a:buChar char="•"/>
              <a:defRPr/>
            </a:pPr>
            <a:endPar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grpSp>
        <p:nvGrpSpPr>
          <p:cNvPr id="22534" name="Grupo 9"/>
          <p:cNvGrpSpPr>
            <a:grpSpLocks/>
          </p:cNvGrpSpPr>
          <p:nvPr/>
        </p:nvGrpSpPr>
        <p:grpSpPr bwMode="auto">
          <a:xfrm>
            <a:off x="93663" y="115888"/>
            <a:ext cx="8942387" cy="6626225"/>
            <a:chOff x="93402" y="116632"/>
            <a:chExt cx="8943539" cy="6624736"/>
          </a:xfrm>
        </p:grpSpPr>
        <p:grpSp>
          <p:nvGrpSpPr>
            <p:cNvPr id="22537" name="Grupo 10"/>
            <p:cNvGrpSpPr>
              <a:grpSpLocks/>
            </p:cNvGrpSpPr>
            <p:nvPr/>
          </p:nvGrpSpPr>
          <p:grpSpPr bwMode="auto">
            <a:xfrm>
              <a:off x="93402" y="116632"/>
              <a:ext cx="8943539" cy="1168845"/>
              <a:chOff x="664234" y="0"/>
              <a:chExt cx="7067399" cy="771262"/>
            </a:xfrm>
          </p:grpSpPr>
          <p:sp>
            <p:nvSpPr>
              <p:cNvPr id="22544" name="Text Box 5"/>
              <p:cNvSpPr txBox="1">
                <a:spLocks noChangeArrowheads="1"/>
              </p:cNvSpPr>
              <p:nvPr/>
            </p:nvSpPr>
            <p:spPr bwMode="auto">
              <a:xfrm>
                <a:off x="2070339" y="329834"/>
                <a:ext cx="4666956" cy="41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Instituto Tecnológico Superior de Acatlán de Osorio</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737373"/>
                    </a:solidFill>
                    <a:latin typeface="Soberana Sans Light" panose="02000000000000000000" pitchFamily="50" charset="0"/>
                    <a:cs typeface="Times New Roman" panose="02020603050405020304" pitchFamily="18" charset="0"/>
                  </a:rPr>
                  <a:t>Organismo Público Descentralizado del Gobierno del Estado de Puebla</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22545" name="0 Imagen" descr="SEP-LOGO ACTUALIZADO.jpg"/>
              <p:cNvPicPr>
                <a:picLocks noChangeAspect="1"/>
              </p:cNvPicPr>
              <p:nvPr/>
            </p:nvPicPr>
            <p:blipFill>
              <a:blip r:embed="rId4">
                <a:extLst>
                  <a:ext uri="{28A0092B-C50C-407E-A947-70E740481C1C}">
                    <a14:useLocalDpi xmlns:a14="http://schemas.microsoft.com/office/drawing/2010/main" val="0"/>
                  </a:ext>
                </a:extLst>
              </a:blip>
              <a:srcRect t="15749" b="20039"/>
              <a:stretch>
                <a:fillRect/>
              </a:stretch>
            </p:blipFill>
            <p:spPr bwMode="auto">
              <a:xfrm>
                <a:off x="664234" y="8627"/>
                <a:ext cx="2409825" cy="76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6" name="Text Box 5"/>
              <p:cNvSpPr txBox="1">
                <a:spLocks noChangeArrowheads="1"/>
              </p:cNvSpPr>
              <p:nvPr/>
            </p:nvSpPr>
            <p:spPr bwMode="auto">
              <a:xfrm>
                <a:off x="2070339" y="232914"/>
                <a:ext cx="3869055" cy="25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             TECNOLÓGICO NACIONAL DE MÉXICO</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000">
                    <a:solidFill>
                      <a:srgbClr val="000000"/>
                    </a:solidFill>
                    <a:latin typeface="EurekaSans-Light"/>
                    <a:cs typeface="Times New Roman" panose="02020603050405020304" pitchFamily="18" charset="0"/>
                  </a:rPr>
                  <a:t> </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200">
                    <a:solidFill>
                      <a:srgbClr val="000000"/>
                    </a:solidFill>
                    <a:latin typeface="Arial" panose="020B0604020202020204" pitchFamily="34" charset="0"/>
                    <a:cs typeface="Times New Roman" panose="02020603050405020304" pitchFamily="18" charset="0"/>
                  </a:rPr>
                  <a:t> </a:t>
                </a:r>
              </a:p>
            </p:txBody>
          </p:sp>
          <p:pic>
            <p:nvPicPr>
              <p:cNvPr id="22547" name="Imagen 20" descr="C:\Users\Difusion\Documents\lo.jpg"/>
              <p:cNvPicPr>
                <a:picLocks noChangeAspect="1"/>
              </p:cNvPicPr>
              <p:nvPr/>
            </p:nvPicPr>
            <p:blipFill>
              <a:blip r:embed="rId5">
                <a:extLst>
                  <a:ext uri="{28A0092B-C50C-407E-A947-70E740481C1C}">
                    <a14:useLocalDpi xmlns:a14="http://schemas.microsoft.com/office/drawing/2010/main" val="0"/>
                  </a:ext>
                </a:extLst>
              </a:blip>
              <a:srcRect l="52448" t="3043"/>
              <a:stretch>
                <a:fillRect/>
              </a:stretch>
            </p:blipFill>
            <p:spPr bwMode="auto">
              <a:xfrm>
                <a:off x="7078207" y="0"/>
                <a:ext cx="653426"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2538" name="Grupo 11"/>
            <p:cNvGrpSpPr>
              <a:grpSpLocks/>
            </p:cNvGrpSpPr>
            <p:nvPr/>
          </p:nvGrpSpPr>
          <p:grpSpPr bwMode="auto">
            <a:xfrm>
              <a:off x="1756466" y="5949280"/>
              <a:ext cx="5817872" cy="792088"/>
              <a:chOff x="0" y="0"/>
              <a:chExt cx="5817960" cy="681990"/>
            </a:xfrm>
          </p:grpSpPr>
          <p:pic>
            <p:nvPicPr>
              <p:cNvPr id="22539" name="Imagen 12" descr="D:\DOCUMENTOS EXPORTADOS\logos ITSAO marca registrada\cacei.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63885" y="59376"/>
                <a:ext cx="85407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Cuadro de texto 3"/>
              <p:cNvSpPr txBox="1">
                <a:spLocks noChangeArrowheads="1"/>
              </p:cNvSpPr>
              <p:nvPr/>
            </p:nvSpPr>
            <p:spPr bwMode="auto">
              <a:xfrm>
                <a:off x="1068677" y="0"/>
                <a:ext cx="3400425"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tabLst>
                    <a:tab pos="2805113" algn="ctr"/>
                    <a:tab pos="2970213" algn="ctr"/>
                    <a:tab pos="5611813" algn="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805113" algn="ctr"/>
                    <a:tab pos="2970213" algn="ctr"/>
                    <a:tab pos="5611813" algn="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05113" algn="ctr"/>
                    <a:tab pos="2970213" algn="ctr"/>
                    <a:tab pos="5611813" algn="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9pPr>
              </a:lstStyle>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CARRETERA ACATLÁN-SAN JUAN IXCAQUIXTLA K.M 5.5</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UNIDAD TECNOLÓGICA ACATLÁN DE OSORIO, PUEBLA,</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C.P. 74949 Tels. (953) 53.41877 y 53.41878</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email: </a:t>
                </a:r>
                <a:r>
                  <a:rPr lang="en-US" altLang="es-MX" sz="800">
                    <a:solidFill>
                      <a:srgbClr val="000000"/>
                    </a:solidFill>
                    <a:latin typeface="Soberana Sans" panose="02000000000000000000" pitchFamily="50" charset="0"/>
                    <a:cs typeface="Times New Roman" panose="02020603050405020304" pitchFamily="18" charset="0"/>
                    <a:hlinkClick r:id="rId7"/>
                  </a:rPr>
                  <a:t>direccion.general@itsao.edu.mx</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hlinkClick r:id="rId8"/>
                  </a:rPr>
                  <a:t>www.itsao.edu.mx</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22541" name="Imagen 14" descr="C:\Users\Difusion\Documents\a1.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8768" y="11875"/>
                <a:ext cx="366395" cy="62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2" name="Imagen 15" descr="C:\Users\Difusion\Documents\a2.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310742" y="23750"/>
                <a:ext cx="369570" cy="62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3" name="Imagen 16" descr="E:\RESPALDO 2013\NUEVOS EXPORTADOS\LOGOS 2012\conaic.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11875"/>
                <a:ext cx="500380" cy="57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2535" name="Imagen 1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72300" y="249238"/>
            <a:ext cx="112871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Imagen 17" descr="C:\Users\Difusion\Documents\wewer.jpg"/>
          <p:cNvPicPr>
            <a:picLocks noChangeAspect="1" noChangeArrowheads="1"/>
          </p:cNvPicPr>
          <p:nvPr/>
        </p:nvPicPr>
        <p:blipFill>
          <a:blip r:embed="rId13">
            <a:extLst>
              <a:ext uri="{28A0092B-C50C-407E-A947-70E740481C1C}">
                <a14:useLocalDpi xmlns:a14="http://schemas.microsoft.com/office/drawing/2010/main" val="0"/>
              </a:ext>
            </a:extLst>
          </a:blip>
          <a:srcRect l="25040" r="15053"/>
          <a:stretch>
            <a:fillRect/>
          </a:stretch>
        </p:blipFill>
        <p:spPr bwMode="auto">
          <a:xfrm>
            <a:off x="1619250" y="5703888"/>
            <a:ext cx="63722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78175" y="1681163"/>
            <a:ext cx="3541713" cy="347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8 CuadroTexto"/>
          <p:cNvSpPr txBox="1">
            <a:spLocks noChangeArrowheads="1"/>
          </p:cNvSpPr>
          <p:nvPr/>
        </p:nvSpPr>
        <p:spPr bwMode="auto">
          <a:xfrm>
            <a:off x="3000375" y="357188"/>
            <a:ext cx="100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Arial" panose="020B0604020202020204" pitchFamily="34" charset="0"/>
            </a:endParaRPr>
          </a:p>
        </p:txBody>
      </p:sp>
      <p:sp>
        <p:nvSpPr>
          <p:cNvPr id="24580" name="9 CuadroTexto"/>
          <p:cNvSpPr txBox="1">
            <a:spLocks noChangeArrowheads="1"/>
          </p:cNvSpPr>
          <p:nvPr/>
        </p:nvSpPr>
        <p:spPr bwMode="auto">
          <a:xfrm>
            <a:off x="1462088" y="1268413"/>
            <a:ext cx="768191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MX" sz="1600" b="1">
                <a:latin typeface="Arial" panose="020B0604020202020204" pitchFamily="34" charset="0"/>
              </a:rPr>
              <a:t>Campo de acción</a:t>
            </a:r>
          </a:p>
          <a:p>
            <a:pPr eaLnBrk="1" hangingPunct="1">
              <a:spcBef>
                <a:spcPct val="0"/>
              </a:spcBef>
            </a:pPr>
            <a:r>
              <a:rPr lang="es-ES" altLang="es-MX" sz="1600">
                <a:latin typeface="Arial" panose="020B0604020202020204" pitchFamily="34" charset="0"/>
              </a:rPr>
              <a:t>Diseñar, crear, instalar, operar, mantener y dirigir empresas de la industria alimentaría.</a:t>
            </a:r>
          </a:p>
          <a:p>
            <a:pPr eaLnBrk="1" hangingPunct="1">
              <a:spcBef>
                <a:spcPct val="0"/>
              </a:spcBef>
            </a:pPr>
            <a:r>
              <a:rPr lang="es-ES" altLang="es-MX" sz="1600">
                <a:latin typeface="Arial" panose="020B0604020202020204" pitchFamily="34" charset="0"/>
              </a:rPr>
              <a:t>Formular, planear, evaluar y ejecutar proyectos de inversión tendientes a fortalecer el desarrollo del sector alimentario.</a:t>
            </a:r>
          </a:p>
          <a:p>
            <a:pPr eaLnBrk="1" hangingPunct="1">
              <a:spcBef>
                <a:spcPct val="0"/>
              </a:spcBef>
            </a:pPr>
            <a:r>
              <a:rPr lang="es-ES" altLang="es-MX" sz="1600">
                <a:latin typeface="Arial" panose="020B0604020202020204" pitchFamily="34" charset="0"/>
              </a:rPr>
              <a:t>Analizar, evaluar y diseñar redes de valor en los sistemas productivos alimentarios.</a:t>
            </a:r>
          </a:p>
          <a:p>
            <a:pPr eaLnBrk="1" hangingPunct="1">
              <a:spcBef>
                <a:spcPct val="0"/>
              </a:spcBef>
            </a:pPr>
            <a:r>
              <a:rPr lang="es-ES" altLang="es-MX" sz="1600">
                <a:latin typeface="Arial" panose="020B0604020202020204" pitchFamily="34" charset="0"/>
              </a:rPr>
              <a:t>Analizar, evaluar y optimizar los sistemas de producción industrial de alimentos.</a:t>
            </a:r>
          </a:p>
          <a:p>
            <a:pPr eaLnBrk="1" hangingPunct="1">
              <a:spcBef>
                <a:spcPct val="0"/>
              </a:spcBef>
            </a:pPr>
            <a:r>
              <a:rPr lang="es-ES" altLang="es-MX" sz="1600">
                <a:latin typeface="Arial" panose="020B0604020202020204" pitchFamily="34" charset="0"/>
              </a:rPr>
              <a:t>Desarrollar, producir y comercializar productos con alto valor agregado, de acuerdo a la normatividad vigente y satisfacer las demandas de alimentación y nutrición.</a:t>
            </a:r>
          </a:p>
          <a:p>
            <a:pPr eaLnBrk="1" hangingPunct="1">
              <a:spcBef>
                <a:spcPct val="0"/>
              </a:spcBef>
              <a:buFontTx/>
              <a:buNone/>
            </a:pPr>
            <a:endParaRPr lang="es-MX" altLang="es-MX" sz="1600" b="1">
              <a:latin typeface="Arial" panose="020B0604020202020204" pitchFamily="34" charset="0"/>
            </a:endParaRPr>
          </a:p>
          <a:p>
            <a:pPr eaLnBrk="1" hangingPunct="1">
              <a:spcBef>
                <a:spcPct val="0"/>
              </a:spcBef>
              <a:buFontTx/>
              <a:buNone/>
            </a:pPr>
            <a:r>
              <a:rPr lang="es-MX" altLang="es-MX" sz="1600" b="1">
                <a:latin typeface="Arial" panose="020B0604020202020204" pitchFamily="34" charset="0"/>
              </a:rPr>
              <a:t>Campo laboral</a:t>
            </a:r>
            <a:endParaRPr lang="es-ES" altLang="es-MX" sz="1600">
              <a:latin typeface="Arial" panose="020B0604020202020204" pitchFamily="34" charset="0"/>
            </a:endParaRPr>
          </a:p>
          <a:p>
            <a:pPr algn="just" eaLnBrk="1" hangingPunct="1">
              <a:spcBef>
                <a:spcPct val="0"/>
              </a:spcBef>
            </a:pPr>
            <a:r>
              <a:rPr lang="es-ES" altLang="es-MX" sz="1600">
                <a:latin typeface="Arial" panose="020B0604020202020204" pitchFamily="34" charset="0"/>
              </a:rPr>
              <a:t>En la industria de extracción y transformación química; (petrolera, aceitera, jabonera, etc.)</a:t>
            </a:r>
          </a:p>
          <a:p>
            <a:pPr algn="just" eaLnBrk="1" hangingPunct="1">
              <a:spcBef>
                <a:spcPct val="0"/>
              </a:spcBef>
            </a:pPr>
            <a:r>
              <a:rPr lang="es-ES" altLang="es-MX" sz="1600">
                <a:latin typeface="Arial" panose="020B0604020202020204" pitchFamily="34" charset="0"/>
              </a:rPr>
              <a:t>Instituciones de enseñanza media superior y superior.</a:t>
            </a:r>
          </a:p>
          <a:p>
            <a:pPr algn="just" eaLnBrk="1" hangingPunct="1">
              <a:spcBef>
                <a:spcPct val="0"/>
              </a:spcBef>
            </a:pPr>
            <a:r>
              <a:rPr lang="es-ES" altLang="es-MX" sz="1600">
                <a:latin typeface="Arial" panose="020B0604020202020204" pitchFamily="34" charset="0"/>
              </a:rPr>
              <a:t>Centros de investigación: instituto de investigaciones nucleares, instituto nacional de nutrición, instituto mexicano del petróleo.   </a:t>
            </a:r>
          </a:p>
        </p:txBody>
      </p:sp>
      <p:sp>
        <p:nvSpPr>
          <p:cNvPr id="7" name="6 CuadroTexto">
            <a:extLst>
              <a:ext uri="{FF2B5EF4-FFF2-40B4-BE49-F238E27FC236}">
                <a16:creationId xmlns:a16="http://schemas.microsoft.com/office/drawing/2014/main" xmlns="" id="{1F4139E0-53DF-4E73-BF5B-58717B0B5AB3}"/>
              </a:ext>
            </a:extLst>
          </p:cNvPr>
          <p:cNvSpPr txBox="1"/>
          <p:nvPr/>
        </p:nvSpPr>
        <p:spPr>
          <a:xfrm>
            <a:off x="352580" y="1285476"/>
            <a:ext cx="785818" cy="5909310"/>
          </a:xfrm>
          <a:prstGeom prst="rect">
            <a:avLst/>
          </a:prstGeom>
          <a:noFill/>
        </p:spPr>
        <p:txBody>
          <a:bodyPr>
            <a:spAutoFit/>
          </a:bodyPr>
          <a:lstStyle/>
          <a:p>
            <a:pPr algn="ctr" eaLnBrk="1" hangingPunct="1">
              <a:defRPr/>
            </a:pPr>
            <a:r>
              <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I</a:t>
            </a:r>
          </a:p>
          <a:p>
            <a:pPr algn="ctr" eaLnBrk="1" hangingPunct="1">
              <a:defRPr/>
            </a:pPr>
            <a:r>
              <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N</a:t>
            </a:r>
          </a:p>
          <a:p>
            <a:pPr algn="ctr" eaLnBrk="1" hangingPunct="1">
              <a:defRPr/>
            </a:pPr>
            <a:r>
              <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G.</a:t>
            </a:r>
          </a:p>
          <a:p>
            <a:pPr algn="ctr" eaLnBrk="1" hangingPunct="1">
              <a:defRPr/>
            </a:pPr>
            <a:endPar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a:p>
            <a:pPr algn="ctr" eaLnBrk="1" hangingPunct="1">
              <a:defRPr/>
            </a:pPr>
            <a:r>
              <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E</a:t>
            </a:r>
          </a:p>
          <a:p>
            <a:pPr algn="ctr" eaLnBrk="1" hangingPunct="1">
              <a:defRPr/>
            </a:pPr>
            <a:r>
              <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N</a:t>
            </a:r>
          </a:p>
          <a:p>
            <a:pPr algn="ctr" eaLnBrk="1" hangingPunct="1">
              <a:defRPr/>
            </a:pPr>
            <a:endPar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a:p>
            <a:pPr algn="ctr" eaLnBrk="1" hangingPunct="1">
              <a:defRPr/>
            </a:pPr>
            <a:r>
              <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 I</a:t>
            </a:r>
          </a:p>
          <a:p>
            <a:pPr algn="ctr" eaLnBrk="1" hangingPunct="1">
              <a:defRPr/>
            </a:pPr>
            <a:r>
              <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N</a:t>
            </a:r>
          </a:p>
          <a:p>
            <a:pPr algn="ctr" eaLnBrk="1" hangingPunct="1">
              <a:defRPr/>
            </a:pPr>
            <a:r>
              <a:rPr lang="es-MX"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D</a:t>
            </a:r>
          </a:p>
          <a:p>
            <a:pPr algn="ctr" eaLnBrk="1" hangingPunct="1">
              <a:defRPr/>
            </a:pPr>
            <a:r>
              <a:rPr lang="es-MX"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U</a:t>
            </a:r>
          </a:p>
          <a:p>
            <a:pPr algn="ctr" eaLnBrk="1" hangingPunct="1">
              <a:defRPr/>
            </a:pPr>
            <a:r>
              <a:rPr lang="es-MX"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S</a:t>
            </a:r>
          </a:p>
          <a:p>
            <a:pPr algn="ctr" eaLnBrk="1" hangingPunct="1">
              <a:defRPr/>
            </a:pPr>
            <a:r>
              <a:rPr lang="es-MX"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T</a:t>
            </a:r>
          </a:p>
          <a:p>
            <a:pPr algn="ctr" eaLnBrk="1" hangingPunct="1">
              <a:defRPr/>
            </a:pPr>
            <a:r>
              <a:rPr lang="es-MX"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R</a:t>
            </a:r>
          </a:p>
          <a:p>
            <a:pPr algn="ctr" eaLnBrk="1" hangingPunct="1">
              <a:defRPr/>
            </a:pPr>
            <a:r>
              <a:rPr lang="es-MX"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I</a:t>
            </a:r>
          </a:p>
          <a:p>
            <a:pPr algn="ctr" eaLnBrk="1" hangingPunct="1">
              <a:defRPr/>
            </a:pPr>
            <a:r>
              <a:rPr lang="es-MX"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A</a:t>
            </a:r>
          </a:p>
          <a:p>
            <a:pPr algn="ctr" eaLnBrk="1" hangingPunct="1">
              <a:defRPr/>
            </a:pPr>
            <a:r>
              <a:rPr lang="es-MX"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S</a:t>
            </a:r>
          </a:p>
          <a:p>
            <a:pPr algn="ctr" eaLnBrk="1" hangingPunct="1">
              <a:defRPr/>
            </a:pPr>
            <a:endPar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a:p>
            <a:pPr algn="ctr" eaLnBrk="1" hangingPunct="1">
              <a:buFont typeface="Arial" pitchFamily="34" charset="0"/>
              <a:buChar char="•"/>
              <a:defRPr/>
            </a:pPr>
            <a:endPar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
        <p:nvSpPr>
          <p:cNvPr id="8" name="7 CuadroTexto">
            <a:extLst>
              <a:ext uri="{FF2B5EF4-FFF2-40B4-BE49-F238E27FC236}">
                <a16:creationId xmlns:a16="http://schemas.microsoft.com/office/drawing/2014/main" xmlns="" id="{D66355E2-5D56-4F41-908F-181F7D5F4CB7}"/>
              </a:ext>
            </a:extLst>
          </p:cNvPr>
          <p:cNvSpPr txBox="1"/>
          <p:nvPr/>
        </p:nvSpPr>
        <p:spPr>
          <a:xfrm>
            <a:off x="791613" y="1785497"/>
            <a:ext cx="571504" cy="4401205"/>
          </a:xfrm>
          <a:prstGeom prst="rect">
            <a:avLst/>
          </a:prstGeom>
          <a:noFill/>
        </p:spPr>
        <p:txBody>
          <a:bodyPr>
            <a:spAutoFit/>
          </a:bodyPr>
          <a:lstStyle/>
          <a:p>
            <a:pPr algn="ctr" eaLnBrk="1" hangingPunct="1">
              <a:defRPr/>
            </a:pPr>
            <a:r>
              <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A</a:t>
            </a:r>
          </a:p>
          <a:p>
            <a:pPr algn="ctr" eaLnBrk="1" hangingPunct="1">
              <a:defRPr/>
            </a:pPr>
            <a:r>
              <a:rPr lang="es-MX"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L</a:t>
            </a:r>
          </a:p>
          <a:p>
            <a:pPr algn="ctr" eaLnBrk="1" hangingPunct="1">
              <a:defRPr/>
            </a:pPr>
            <a:r>
              <a:rPr lang="es-MX"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I</a:t>
            </a:r>
          </a:p>
          <a:p>
            <a:pPr algn="ctr" eaLnBrk="1" hangingPunct="1">
              <a:defRPr/>
            </a:pPr>
            <a:r>
              <a:rPr lang="es-MX"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M</a:t>
            </a:r>
          </a:p>
          <a:p>
            <a:pPr algn="ctr" eaLnBrk="1" hangingPunct="1">
              <a:defRPr/>
            </a:pPr>
            <a:r>
              <a:rPr lang="es-MX"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E</a:t>
            </a:r>
          </a:p>
          <a:p>
            <a:pPr algn="ctr" eaLnBrk="1" hangingPunct="1">
              <a:defRPr/>
            </a:pPr>
            <a:r>
              <a:rPr lang="es-MX"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N</a:t>
            </a:r>
          </a:p>
          <a:p>
            <a:pPr algn="ctr" eaLnBrk="1" hangingPunct="1">
              <a:defRPr/>
            </a:pPr>
            <a:r>
              <a:rPr lang="es-MX"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T</a:t>
            </a:r>
          </a:p>
          <a:p>
            <a:pPr algn="ctr" eaLnBrk="1" hangingPunct="1">
              <a:defRPr/>
            </a:pPr>
            <a:r>
              <a:rPr lang="es-MX"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A</a:t>
            </a:r>
          </a:p>
          <a:p>
            <a:pPr algn="ctr" eaLnBrk="1" hangingPunct="1">
              <a:defRPr/>
            </a:pPr>
            <a:r>
              <a:rPr lang="es-MX"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R</a:t>
            </a:r>
          </a:p>
          <a:p>
            <a:pPr algn="ctr" eaLnBrk="1" hangingPunct="1">
              <a:defRPr/>
            </a:pPr>
            <a:r>
              <a:rPr lang="es-MX"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I</a:t>
            </a:r>
          </a:p>
          <a:p>
            <a:pPr algn="ctr" eaLnBrk="1" hangingPunct="1">
              <a:defRPr/>
            </a:pPr>
            <a:r>
              <a:rPr lang="es-MX"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A</a:t>
            </a:r>
          </a:p>
          <a:p>
            <a:pPr algn="ctr" eaLnBrk="1" hangingPunct="1">
              <a:defRPr/>
            </a:pPr>
            <a:r>
              <a:rPr lang="es-MX"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S</a:t>
            </a:r>
            <a:endPar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a:p>
            <a:pPr algn="ctr" eaLnBrk="1" hangingPunct="1">
              <a:buFont typeface="Arial" pitchFamily="34" charset="0"/>
              <a:buChar char="•"/>
              <a:defRPr/>
            </a:pPr>
            <a:endPar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a:p>
            <a:pPr algn="ctr" eaLnBrk="1" hangingPunct="1">
              <a:buFont typeface="Arial" pitchFamily="34" charset="0"/>
              <a:buChar char="•"/>
              <a:defRPr/>
            </a:pPr>
            <a:endPar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grpSp>
        <p:nvGrpSpPr>
          <p:cNvPr id="24583" name="Grupo 10"/>
          <p:cNvGrpSpPr>
            <a:grpSpLocks/>
          </p:cNvGrpSpPr>
          <p:nvPr/>
        </p:nvGrpSpPr>
        <p:grpSpPr bwMode="auto">
          <a:xfrm>
            <a:off x="93663" y="115888"/>
            <a:ext cx="8870950" cy="6626225"/>
            <a:chOff x="93402" y="116632"/>
            <a:chExt cx="8871526" cy="6624736"/>
          </a:xfrm>
        </p:grpSpPr>
        <p:grpSp>
          <p:nvGrpSpPr>
            <p:cNvPr id="24586" name="Grupo 11"/>
            <p:cNvGrpSpPr>
              <a:grpSpLocks/>
            </p:cNvGrpSpPr>
            <p:nvPr/>
          </p:nvGrpSpPr>
          <p:grpSpPr bwMode="auto">
            <a:xfrm>
              <a:off x="93402" y="116632"/>
              <a:ext cx="8871526" cy="1176261"/>
              <a:chOff x="664234" y="0"/>
              <a:chExt cx="7010492" cy="776156"/>
            </a:xfrm>
          </p:grpSpPr>
          <p:sp>
            <p:nvSpPr>
              <p:cNvPr id="24593" name="Text Box 5"/>
              <p:cNvSpPr txBox="1">
                <a:spLocks noChangeArrowheads="1"/>
              </p:cNvSpPr>
              <p:nvPr/>
            </p:nvSpPr>
            <p:spPr bwMode="auto">
              <a:xfrm>
                <a:off x="2070339" y="358961"/>
                <a:ext cx="4666956" cy="41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Instituto Tecnológico Superior de Acatlán de Osorio</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737373"/>
                    </a:solidFill>
                    <a:latin typeface="Soberana Sans Light" panose="02000000000000000000" pitchFamily="50" charset="0"/>
                    <a:cs typeface="Times New Roman" panose="02020603050405020304" pitchFamily="18" charset="0"/>
                  </a:rPr>
                  <a:t>Organismo Público Descentralizado del Gobierno del Estado de Puebla</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24594" name="0 Imagen" descr="SEP-LOGO ACTUALIZADO.jpg"/>
              <p:cNvPicPr>
                <a:picLocks noChangeAspect="1"/>
              </p:cNvPicPr>
              <p:nvPr/>
            </p:nvPicPr>
            <p:blipFill>
              <a:blip r:embed="rId4">
                <a:extLst>
                  <a:ext uri="{28A0092B-C50C-407E-A947-70E740481C1C}">
                    <a14:useLocalDpi xmlns:a14="http://schemas.microsoft.com/office/drawing/2010/main" val="0"/>
                  </a:ext>
                </a:extLst>
              </a:blip>
              <a:srcRect t="15749" b="20039"/>
              <a:stretch>
                <a:fillRect/>
              </a:stretch>
            </p:blipFill>
            <p:spPr bwMode="auto">
              <a:xfrm>
                <a:off x="664234" y="8627"/>
                <a:ext cx="2409825" cy="76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95" name="Text Box 5"/>
              <p:cNvSpPr txBox="1">
                <a:spLocks noChangeArrowheads="1"/>
              </p:cNvSpPr>
              <p:nvPr/>
            </p:nvSpPr>
            <p:spPr bwMode="auto">
              <a:xfrm>
                <a:off x="2070339" y="232914"/>
                <a:ext cx="3869055" cy="25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             TECNOLÓGICO NACIONAL DE MÉXICO</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000">
                    <a:solidFill>
                      <a:srgbClr val="000000"/>
                    </a:solidFill>
                    <a:latin typeface="EurekaSans-Light"/>
                    <a:cs typeface="Times New Roman" panose="02020603050405020304" pitchFamily="18" charset="0"/>
                  </a:rPr>
                  <a:t> </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200">
                    <a:solidFill>
                      <a:srgbClr val="000000"/>
                    </a:solidFill>
                    <a:latin typeface="Arial" panose="020B0604020202020204" pitchFamily="34" charset="0"/>
                    <a:cs typeface="Times New Roman" panose="02020603050405020304" pitchFamily="18" charset="0"/>
                  </a:rPr>
                  <a:t> </a:t>
                </a:r>
              </a:p>
            </p:txBody>
          </p:sp>
          <p:pic>
            <p:nvPicPr>
              <p:cNvPr id="24596" name="Imagen 21" descr="C:\Users\Difusion\Documents\lo.jpg"/>
              <p:cNvPicPr>
                <a:picLocks noChangeAspect="1"/>
              </p:cNvPicPr>
              <p:nvPr/>
            </p:nvPicPr>
            <p:blipFill>
              <a:blip r:embed="rId5">
                <a:extLst>
                  <a:ext uri="{28A0092B-C50C-407E-A947-70E740481C1C}">
                    <a14:useLocalDpi xmlns:a14="http://schemas.microsoft.com/office/drawing/2010/main" val="0"/>
                  </a:ext>
                </a:extLst>
              </a:blip>
              <a:srcRect l="52448" t="3043"/>
              <a:stretch>
                <a:fillRect/>
              </a:stretch>
            </p:blipFill>
            <p:spPr bwMode="auto">
              <a:xfrm>
                <a:off x="7021300" y="0"/>
                <a:ext cx="653426"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4587" name="Grupo 12"/>
            <p:cNvGrpSpPr>
              <a:grpSpLocks/>
            </p:cNvGrpSpPr>
            <p:nvPr/>
          </p:nvGrpSpPr>
          <p:grpSpPr bwMode="auto">
            <a:xfrm>
              <a:off x="1756466" y="5949280"/>
              <a:ext cx="5817872" cy="792088"/>
              <a:chOff x="0" y="0"/>
              <a:chExt cx="5817960" cy="681990"/>
            </a:xfrm>
          </p:grpSpPr>
          <p:pic>
            <p:nvPicPr>
              <p:cNvPr id="24588" name="Imagen 13" descr="D:\DOCUMENTOS EXPORTADOS\logos ITSAO marca registrada\cacei.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63885" y="59376"/>
                <a:ext cx="85407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9" name="Cuadro de texto 3"/>
              <p:cNvSpPr txBox="1">
                <a:spLocks noChangeArrowheads="1"/>
              </p:cNvSpPr>
              <p:nvPr/>
            </p:nvSpPr>
            <p:spPr bwMode="auto">
              <a:xfrm>
                <a:off x="1068677" y="0"/>
                <a:ext cx="3400425"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tabLst>
                    <a:tab pos="2805113" algn="ctr"/>
                    <a:tab pos="2970213" algn="ctr"/>
                    <a:tab pos="5611813" algn="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805113" algn="ctr"/>
                    <a:tab pos="2970213" algn="ctr"/>
                    <a:tab pos="5611813" algn="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05113" algn="ctr"/>
                    <a:tab pos="2970213" algn="ctr"/>
                    <a:tab pos="5611813" algn="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9pPr>
              </a:lstStyle>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CARRETERA ACATLÁN-SAN JUAN IXCAQUIXTLA K.M 5.5</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UNIDAD TECNOLÓGICA ACATLÁN DE OSORIO, PUEBLA,</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C.P. 74949 Tels. (953) 53.41877 y 53.41878</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email: </a:t>
                </a:r>
                <a:r>
                  <a:rPr lang="en-US" altLang="es-MX" sz="800">
                    <a:solidFill>
                      <a:srgbClr val="000000"/>
                    </a:solidFill>
                    <a:latin typeface="Soberana Sans" panose="02000000000000000000" pitchFamily="50" charset="0"/>
                    <a:cs typeface="Times New Roman" panose="02020603050405020304" pitchFamily="18" charset="0"/>
                    <a:hlinkClick r:id="rId7"/>
                  </a:rPr>
                  <a:t>direccion.general@itsao.edu.mx</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hlinkClick r:id="rId8"/>
                  </a:rPr>
                  <a:t>www.itsao.edu.mx</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24590" name="Imagen 15" descr="C:\Users\Difusion\Documents\a1.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8768" y="11875"/>
                <a:ext cx="366395" cy="62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1" name="Imagen 16" descr="C:\Users\Difusion\Documents\a2.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310742" y="23750"/>
                <a:ext cx="369570" cy="62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2" name="Imagen 17" descr="E:\RESPALDO 2013\NUEVOS EXPORTADOS\LOGOS 2012\conaic.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11875"/>
                <a:ext cx="500380" cy="57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4584" name="Imagen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72300" y="249238"/>
            <a:ext cx="112871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Imagen 18" descr="C:\Users\Difusion\Documents\wewer.jpg"/>
          <p:cNvPicPr>
            <a:picLocks noChangeAspect="1" noChangeArrowheads="1"/>
          </p:cNvPicPr>
          <p:nvPr/>
        </p:nvPicPr>
        <p:blipFill>
          <a:blip r:embed="rId13">
            <a:extLst>
              <a:ext uri="{28A0092B-C50C-407E-A947-70E740481C1C}">
                <a14:useLocalDpi xmlns:a14="http://schemas.microsoft.com/office/drawing/2010/main" val="0"/>
              </a:ext>
            </a:extLst>
          </a:blip>
          <a:srcRect l="25040" r="15053"/>
          <a:stretch>
            <a:fillRect/>
          </a:stretch>
        </p:blipFill>
        <p:spPr bwMode="auto">
          <a:xfrm>
            <a:off x="1619250" y="5703888"/>
            <a:ext cx="63722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7" descr="C:\Documents and Settings\CESAR\Escritorio\faby\LOGOS CARRERAS\I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68725" y="1733550"/>
            <a:ext cx="2668588" cy="352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8 CuadroTexto"/>
          <p:cNvSpPr txBox="1">
            <a:spLocks noChangeArrowheads="1"/>
          </p:cNvSpPr>
          <p:nvPr/>
        </p:nvSpPr>
        <p:spPr bwMode="auto">
          <a:xfrm>
            <a:off x="3000375" y="357188"/>
            <a:ext cx="100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Arial" panose="020B0604020202020204" pitchFamily="34" charset="0"/>
            </a:endParaRPr>
          </a:p>
        </p:txBody>
      </p:sp>
      <p:sp>
        <p:nvSpPr>
          <p:cNvPr id="26628" name="9 CuadroTexto"/>
          <p:cNvSpPr txBox="1">
            <a:spLocks noChangeArrowheads="1"/>
          </p:cNvSpPr>
          <p:nvPr/>
        </p:nvSpPr>
        <p:spPr bwMode="auto">
          <a:xfrm>
            <a:off x="1439863" y="1395413"/>
            <a:ext cx="752475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MX" sz="1700" b="1">
                <a:latin typeface="Arial" panose="020B0604020202020204" pitchFamily="34" charset="0"/>
              </a:rPr>
              <a:t>Campo de acción</a:t>
            </a:r>
          </a:p>
          <a:p>
            <a:pPr eaLnBrk="1" hangingPunct="1">
              <a:spcBef>
                <a:spcPct val="0"/>
              </a:spcBef>
            </a:pPr>
            <a:r>
              <a:rPr lang="es-ES" altLang="es-MX" sz="1700">
                <a:latin typeface="Arial" panose="020B0604020202020204" pitchFamily="34" charset="0"/>
              </a:rPr>
              <a:t>Gestiona  información económica y empresarial para la elaboración de diagnósticos de procesos logísticos en diversos contextos.</a:t>
            </a:r>
          </a:p>
          <a:p>
            <a:pPr eaLnBrk="1" hangingPunct="1">
              <a:spcBef>
                <a:spcPct val="0"/>
              </a:spcBef>
            </a:pPr>
            <a:r>
              <a:rPr lang="es-ES" altLang="es-MX" sz="1700">
                <a:latin typeface="Arial" panose="020B0604020202020204" pitchFamily="34" charset="0"/>
              </a:rPr>
              <a:t>Diagnosticar el contexto económico y empresarial para la toma de decisiones de gestión y diseño logístico en diversos contextos.</a:t>
            </a:r>
          </a:p>
          <a:p>
            <a:pPr eaLnBrk="1" hangingPunct="1">
              <a:spcBef>
                <a:spcPct val="0"/>
              </a:spcBef>
            </a:pPr>
            <a:r>
              <a:rPr lang="es-ES" altLang="es-MX" sz="1700">
                <a:latin typeface="Arial" panose="020B0604020202020204" pitchFamily="34" charset="0"/>
              </a:rPr>
              <a:t>Planificar estrategias logísticas con consideraciones socioculturales en diversos ámbitos, para obtener ventajas competitivas que permitan la sustentabilidad de la organización.</a:t>
            </a:r>
          </a:p>
          <a:p>
            <a:pPr eaLnBrk="1" hangingPunct="1">
              <a:spcBef>
                <a:spcPct val="0"/>
              </a:spcBef>
              <a:buFontTx/>
              <a:buNone/>
            </a:pPr>
            <a:r>
              <a:rPr lang="es-MX" altLang="es-MX" sz="1700" b="1">
                <a:latin typeface="Arial" panose="020B0604020202020204" pitchFamily="34" charset="0"/>
              </a:rPr>
              <a:t>Campo laboral</a:t>
            </a:r>
            <a:endParaRPr lang="es-ES" altLang="es-MX" sz="1700" b="1">
              <a:latin typeface="Arial" panose="020B0604020202020204" pitchFamily="34" charset="0"/>
            </a:endParaRPr>
          </a:p>
          <a:p>
            <a:pPr eaLnBrk="1" hangingPunct="1">
              <a:spcBef>
                <a:spcPct val="0"/>
              </a:spcBef>
            </a:pPr>
            <a:r>
              <a:rPr lang="es-ES" altLang="es-MX" sz="1700">
                <a:latin typeface="Arial" panose="020B0604020202020204" pitchFamily="34" charset="0"/>
              </a:rPr>
              <a:t>En organizaciones privadas y/ o públicas como:  Dirección de organizaciones; Evaluación de proyectos de inversión; Evaluación financiera-analista; Dirección de planeación; Área de mercadotecnia.</a:t>
            </a:r>
          </a:p>
          <a:p>
            <a:pPr eaLnBrk="1" hangingPunct="1">
              <a:spcBef>
                <a:spcPct val="0"/>
              </a:spcBef>
            </a:pPr>
            <a:r>
              <a:rPr lang="es-ES" altLang="es-MX" sz="1700">
                <a:latin typeface="Arial" panose="020B0604020202020204" pitchFamily="34" charset="0"/>
              </a:rPr>
              <a:t>Licitaciones nacionales e internacionales; Comercio exterior.</a:t>
            </a:r>
          </a:p>
          <a:p>
            <a:pPr eaLnBrk="1" hangingPunct="1">
              <a:spcBef>
                <a:spcPct val="0"/>
              </a:spcBef>
            </a:pPr>
            <a:r>
              <a:rPr lang="es-ES" altLang="es-MX" sz="1700">
                <a:latin typeface="Arial" panose="020B0604020202020204" pitchFamily="34" charset="0"/>
              </a:rPr>
              <a:t>En organizaciones públicas como: </a:t>
            </a:r>
          </a:p>
          <a:p>
            <a:pPr eaLnBrk="1" hangingPunct="1">
              <a:spcBef>
                <a:spcPct val="0"/>
              </a:spcBef>
            </a:pPr>
            <a:r>
              <a:rPr lang="es-ES" altLang="es-MX" sz="1700">
                <a:latin typeface="Arial" panose="020B0604020202020204" pitchFamily="34" charset="0"/>
              </a:rPr>
              <a:t>Gestores de recursos</a:t>
            </a:r>
          </a:p>
          <a:p>
            <a:pPr eaLnBrk="1" hangingPunct="1">
              <a:spcBef>
                <a:spcPct val="0"/>
              </a:spcBef>
            </a:pPr>
            <a:r>
              <a:rPr lang="es-ES" altLang="es-MX" sz="1700">
                <a:latin typeface="Arial" panose="020B0604020202020204" pitchFamily="34" charset="0"/>
              </a:rPr>
              <a:t>Gestores de programas sociales y empresariales </a:t>
            </a:r>
          </a:p>
        </p:txBody>
      </p:sp>
      <p:sp>
        <p:nvSpPr>
          <p:cNvPr id="7" name="6 CuadroTexto">
            <a:extLst>
              <a:ext uri="{FF2B5EF4-FFF2-40B4-BE49-F238E27FC236}">
                <a16:creationId xmlns:a16="http://schemas.microsoft.com/office/drawing/2014/main" xmlns="" id="{D32C4FAF-160D-46E4-A2A9-8950D91E65E8}"/>
              </a:ext>
            </a:extLst>
          </p:cNvPr>
          <p:cNvSpPr txBox="1"/>
          <p:nvPr/>
        </p:nvSpPr>
        <p:spPr>
          <a:xfrm>
            <a:off x="-32" y="1340768"/>
            <a:ext cx="785818" cy="6001643"/>
          </a:xfrm>
          <a:prstGeom prst="rect">
            <a:avLst/>
          </a:prstGeom>
          <a:noFill/>
        </p:spPr>
        <p:txBody>
          <a:bodyPr>
            <a:spAutoFit/>
          </a:bodyPr>
          <a:lstStyle/>
          <a:p>
            <a:pPr algn="ctr" eaLnBrk="1" hangingPunct="1">
              <a:defRPr/>
            </a:pPr>
            <a:r>
              <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I</a:t>
            </a:r>
          </a:p>
          <a:p>
            <a:pPr algn="ctr" eaLnBrk="1" hangingPunct="1">
              <a:defRPr/>
            </a:pPr>
            <a:r>
              <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N</a:t>
            </a:r>
          </a:p>
          <a:p>
            <a:pPr algn="ctr" eaLnBrk="1" hangingPunct="1">
              <a:defRPr/>
            </a:pPr>
            <a:r>
              <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G.</a:t>
            </a:r>
          </a:p>
          <a:p>
            <a:pPr algn="ctr" eaLnBrk="1" hangingPunct="1">
              <a:defRPr/>
            </a:pPr>
            <a:endPar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a:p>
            <a:pPr algn="ctr" eaLnBrk="1" hangingPunct="1">
              <a:defRPr/>
            </a:pPr>
            <a:r>
              <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E</a:t>
            </a:r>
          </a:p>
          <a:p>
            <a:pPr algn="ctr" eaLnBrk="1" hangingPunct="1">
              <a:defRPr/>
            </a:pPr>
            <a:r>
              <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N</a:t>
            </a:r>
          </a:p>
          <a:p>
            <a:pPr algn="ctr" eaLnBrk="1" hangingPunct="1">
              <a:defRPr/>
            </a:pPr>
            <a:endPar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a:p>
            <a:pPr algn="ctr" eaLnBrk="1" hangingPunct="1">
              <a:defRPr/>
            </a:pPr>
            <a:r>
              <a:rPr lang="es-MX"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G</a:t>
            </a:r>
          </a:p>
          <a:p>
            <a:pPr algn="ctr" eaLnBrk="1" hangingPunct="1">
              <a:defRPr/>
            </a:pPr>
            <a:r>
              <a:rPr lang="es-MX"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E</a:t>
            </a:r>
          </a:p>
          <a:p>
            <a:pPr algn="ctr" eaLnBrk="1" hangingPunct="1">
              <a:defRPr/>
            </a:pPr>
            <a:r>
              <a:rPr lang="es-MX"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S</a:t>
            </a:r>
          </a:p>
          <a:p>
            <a:pPr algn="ctr" eaLnBrk="1" hangingPunct="1">
              <a:defRPr/>
            </a:pPr>
            <a:r>
              <a:rPr lang="es-MX"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T</a:t>
            </a:r>
          </a:p>
          <a:p>
            <a:pPr algn="ctr" eaLnBrk="1" hangingPunct="1">
              <a:defRPr/>
            </a:pPr>
            <a:r>
              <a:rPr lang="es-MX"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I</a:t>
            </a:r>
          </a:p>
          <a:p>
            <a:pPr algn="ctr" eaLnBrk="1" hangingPunct="1">
              <a:defRPr/>
            </a:pPr>
            <a:r>
              <a:rPr lang="es-MX"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Ó</a:t>
            </a:r>
          </a:p>
          <a:p>
            <a:pPr algn="ctr" eaLnBrk="1" hangingPunct="1">
              <a:defRPr/>
            </a:pPr>
            <a:r>
              <a:rPr lang="es-MX"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N</a:t>
            </a:r>
          </a:p>
          <a:p>
            <a:pPr algn="ctr" eaLnBrk="1" hangingPunct="1">
              <a:defRPr/>
            </a:pPr>
            <a:endPar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a:p>
            <a:pPr algn="ctr" eaLnBrk="1" hangingPunct="1">
              <a:buFont typeface="Arial" pitchFamily="34" charset="0"/>
              <a:buChar char="•"/>
              <a:defRPr/>
            </a:pPr>
            <a:endPar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sp>
        <p:nvSpPr>
          <p:cNvPr id="8" name="7 CuadroTexto">
            <a:extLst>
              <a:ext uri="{FF2B5EF4-FFF2-40B4-BE49-F238E27FC236}">
                <a16:creationId xmlns:a16="http://schemas.microsoft.com/office/drawing/2014/main" xmlns="" id="{EC4C0D6B-61AD-4DD0-AA4F-6314063D0E8B}"/>
              </a:ext>
            </a:extLst>
          </p:cNvPr>
          <p:cNvSpPr txBox="1"/>
          <p:nvPr/>
        </p:nvSpPr>
        <p:spPr>
          <a:xfrm>
            <a:off x="571472" y="1916832"/>
            <a:ext cx="571504" cy="4893647"/>
          </a:xfrm>
          <a:prstGeom prst="rect">
            <a:avLst/>
          </a:prstGeom>
          <a:noFill/>
        </p:spPr>
        <p:txBody>
          <a:bodyPr>
            <a:spAutoFit/>
          </a:bodyPr>
          <a:lstStyle/>
          <a:p>
            <a:pPr algn="ctr" eaLnBrk="1" hangingPunct="1">
              <a:defRPr/>
            </a:pPr>
            <a:r>
              <a:rPr lang="es-MX"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E</a:t>
            </a:r>
          </a:p>
          <a:p>
            <a:pPr algn="ctr" eaLnBrk="1" hangingPunct="1">
              <a:defRPr/>
            </a:pPr>
            <a:r>
              <a:rPr lang="es-MX"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M</a:t>
            </a:r>
          </a:p>
          <a:p>
            <a:pPr algn="ctr" eaLnBrk="1" hangingPunct="1">
              <a:defRPr/>
            </a:pPr>
            <a:r>
              <a:rPr lang="es-MX"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P</a:t>
            </a:r>
          </a:p>
          <a:p>
            <a:pPr algn="ctr" eaLnBrk="1" hangingPunct="1">
              <a:defRPr/>
            </a:pPr>
            <a:r>
              <a:rPr lang="es-MX"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R</a:t>
            </a:r>
          </a:p>
          <a:p>
            <a:pPr algn="ctr" eaLnBrk="1" hangingPunct="1">
              <a:defRPr/>
            </a:pPr>
            <a:r>
              <a:rPr lang="es-MX"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E</a:t>
            </a:r>
          </a:p>
          <a:p>
            <a:pPr algn="ctr" eaLnBrk="1" hangingPunct="1">
              <a:defRPr/>
            </a:pPr>
            <a:r>
              <a:rPr lang="es-MX"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S</a:t>
            </a:r>
          </a:p>
          <a:p>
            <a:pPr algn="ctr" eaLnBrk="1" hangingPunct="1">
              <a:defRPr/>
            </a:pPr>
            <a:r>
              <a:rPr lang="es-MX"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A</a:t>
            </a:r>
          </a:p>
          <a:p>
            <a:pPr algn="ctr" eaLnBrk="1" hangingPunct="1">
              <a:defRPr/>
            </a:pPr>
            <a:r>
              <a:rPr lang="es-MX"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R</a:t>
            </a:r>
          </a:p>
          <a:p>
            <a:pPr algn="ctr" eaLnBrk="1" hangingPunct="1">
              <a:defRPr/>
            </a:pPr>
            <a:r>
              <a:rPr lang="es-MX"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I</a:t>
            </a:r>
          </a:p>
          <a:p>
            <a:pPr algn="ctr" eaLnBrk="1" hangingPunct="1">
              <a:defRPr/>
            </a:pPr>
            <a:r>
              <a:rPr lang="es-MX"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A</a:t>
            </a:r>
          </a:p>
          <a:p>
            <a:pPr algn="ctr" eaLnBrk="1" hangingPunct="1">
              <a:defRPr/>
            </a:pPr>
            <a:r>
              <a:rPr lang="es-MX"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rPr>
              <a:t>L</a:t>
            </a:r>
            <a:endPar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a:p>
            <a:pPr algn="ctr" eaLnBrk="1" hangingPunct="1">
              <a:buFont typeface="Arial" pitchFamily="34" charset="0"/>
              <a:buChar char="•"/>
              <a:defRPr/>
            </a:pPr>
            <a:endPar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a:p>
            <a:pPr algn="ctr" eaLnBrk="1" hangingPunct="1">
              <a:buFont typeface="Arial" pitchFamily="34" charset="0"/>
              <a:buChar char="•"/>
              <a:defRPr/>
            </a:pPr>
            <a:endParaRPr lang="es-E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grpSp>
        <p:nvGrpSpPr>
          <p:cNvPr id="26631" name="Grupo 10"/>
          <p:cNvGrpSpPr>
            <a:grpSpLocks/>
          </p:cNvGrpSpPr>
          <p:nvPr/>
        </p:nvGrpSpPr>
        <p:grpSpPr bwMode="auto">
          <a:xfrm>
            <a:off x="93663" y="115888"/>
            <a:ext cx="8870950" cy="6626225"/>
            <a:chOff x="93402" y="116632"/>
            <a:chExt cx="8871526" cy="6624736"/>
          </a:xfrm>
        </p:grpSpPr>
        <p:grpSp>
          <p:nvGrpSpPr>
            <p:cNvPr id="26644" name="Grupo 11"/>
            <p:cNvGrpSpPr>
              <a:grpSpLocks/>
            </p:cNvGrpSpPr>
            <p:nvPr/>
          </p:nvGrpSpPr>
          <p:grpSpPr bwMode="auto">
            <a:xfrm>
              <a:off x="93402" y="116632"/>
              <a:ext cx="8871526" cy="1168845"/>
              <a:chOff x="664234" y="0"/>
              <a:chExt cx="7010492" cy="771262"/>
            </a:xfrm>
          </p:grpSpPr>
          <p:pic>
            <p:nvPicPr>
              <p:cNvPr id="26651" name="0 Imagen" descr="SEP-LOGO ACTUALIZADO.jpg"/>
              <p:cNvPicPr>
                <a:picLocks noChangeAspect="1"/>
              </p:cNvPicPr>
              <p:nvPr/>
            </p:nvPicPr>
            <p:blipFill>
              <a:blip r:embed="rId4">
                <a:extLst>
                  <a:ext uri="{28A0092B-C50C-407E-A947-70E740481C1C}">
                    <a14:useLocalDpi xmlns:a14="http://schemas.microsoft.com/office/drawing/2010/main" val="0"/>
                  </a:ext>
                </a:extLst>
              </a:blip>
              <a:srcRect t="15749" b="20039"/>
              <a:stretch>
                <a:fillRect/>
              </a:stretch>
            </p:blipFill>
            <p:spPr bwMode="auto">
              <a:xfrm>
                <a:off x="664234" y="8627"/>
                <a:ext cx="2409825" cy="76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52" name="Text Box 5"/>
              <p:cNvSpPr txBox="1">
                <a:spLocks noChangeArrowheads="1"/>
              </p:cNvSpPr>
              <p:nvPr/>
            </p:nvSpPr>
            <p:spPr bwMode="auto">
              <a:xfrm>
                <a:off x="2070339" y="232914"/>
                <a:ext cx="3869055" cy="25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             TECNOLÓGICO NACIONAL DE MÉXICO</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000">
                    <a:solidFill>
                      <a:srgbClr val="000000"/>
                    </a:solidFill>
                    <a:latin typeface="EurekaSans-Light"/>
                    <a:cs typeface="Times New Roman" panose="02020603050405020304" pitchFamily="18" charset="0"/>
                  </a:rPr>
                  <a:t> </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200">
                    <a:solidFill>
                      <a:srgbClr val="000000"/>
                    </a:solidFill>
                    <a:latin typeface="Arial" panose="020B0604020202020204" pitchFamily="34" charset="0"/>
                    <a:cs typeface="Times New Roman" panose="02020603050405020304" pitchFamily="18" charset="0"/>
                  </a:rPr>
                  <a:t> </a:t>
                </a:r>
              </a:p>
            </p:txBody>
          </p:sp>
          <p:pic>
            <p:nvPicPr>
              <p:cNvPr id="26653" name="Imagen 21" descr="C:\Users\Difusion\Documents\lo.jpg"/>
              <p:cNvPicPr>
                <a:picLocks noChangeAspect="1"/>
              </p:cNvPicPr>
              <p:nvPr/>
            </p:nvPicPr>
            <p:blipFill>
              <a:blip r:embed="rId5">
                <a:extLst>
                  <a:ext uri="{28A0092B-C50C-407E-A947-70E740481C1C}">
                    <a14:useLocalDpi xmlns:a14="http://schemas.microsoft.com/office/drawing/2010/main" val="0"/>
                  </a:ext>
                </a:extLst>
              </a:blip>
              <a:srcRect l="52448" t="3043"/>
              <a:stretch>
                <a:fillRect/>
              </a:stretch>
            </p:blipFill>
            <p:spPr bwMode="auto">
              <a:xfrm>
                <a:off x="7021300" y="0"/>
                <a:ext cx="653426"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45" name="Grupo 12"/>
            <p:cNvGrpSpPr>
              <a:grpSpLocks/>
            </p:cNvGrpSpPr>
            <p:nvPr/>
          </p:nvGrpSpPr>
          <p:grpSpPr bwMode="auto">
            <a:xfrm>
              <a:off x="1756466" y="5949280"/>
              <a:ext cx="5817872" cy="792088"/>
              <a:chOff x="0" y="0"/>
              <a:chExt cx="5817960" cy="681990"/>
            </a:xfrm>
          </p:grpSpPr>
          <p:pic>
            <p:nvPicPr>
              <p:cNvPr id="26646" name="Imagen 13" descr="D:\DOCUMENTOS EXPORTADOS\logos ITSAO marca registrada\cacei.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63885" y="59376"/>
                <a:ext cx="85407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7" name="Cuadro de texto 3"/>
              <p:cNvSpPr txBox="1">
                <a:spLocks noChangeArrowheads="1"/>
              </p:cNvSpPr>
              <p:nvPr/>
            </p:nvSpPr>
            <p:spPr bwMode="auto">
              <a:xfrm>
                <a:off x="1068677" y="0"/>
                <a:ext cx="3400425"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tabLst>
                    <a:tab pos="2805113" algn="ctr"/>
                    <a:tab pos="2970213" algn="ctr"/>
                    <a:tab pos="5611813" algn="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805113" algn="ctr"/>
                    <a:tab pos="2970213" algn="ctr"/>
                    <a:tab pos="5611813" algn="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05113" algn="ctr"/>
                    <a:tab pos="2970213" algn="ctr"/>
                    <a:tab pos="5611813" algn="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9pPr>
              </a:lstStyle>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CARRETERA ACATLÁN-SAN JUAN IXCAQUIXTLA K.M 5.5</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UNIDAD TECNOLÓGICA ACATLÁN DE OSORIO, PUEBLA,</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C.P. 74949 Tels. (953) 53.41877 y 53.41878</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email: </a:t>
                </a:r>
                <a:r>
                  <a:rPr lang="en-US" altLang="es-MX" sz="800">
                    <a:solidFill>
                      <a:srgbClr val="000000"/>
                    </a:solidFill>
                    <a:latin typeface="Soberana Sans" panose="02000000000000000000" pitchFamily="50" charset="0"/>
                    <a:cs typeface="Times New Roman" panose="02020603050405020304" pitchFamily="18" charset="0"/>
                    <a:hlinkClick r:id="rId7"/>
                  </a:rPr>
                  <a:t>direccion.general@itsao.edu.mx</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hlinkClick r:id="rId8"/>
                  </a:rPr>
                  <a:t>www.itsao.edu.mx</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26648" name="Imagen 15" descr="C:\Users\Difusion\Documents\a1.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8768" y="11875"/>
                <a:ext cx="366395" cy="62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9" name="Imagen 16" descr="C:\Users\Difusion\Documents\a2.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310742" y="23750"/>
                <a:ext cx="369570" cy="62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50" name="Imagen 17" descr="E:\RESPALDO 2013\NUEVOS EXPORTADOS\LOGOS 2012\conaic.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11875"/>
                <a:ext cx="500380" cy="57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26632" name="Grupo 22"/>
          <p:cNvGrpSpPr>
            <a:grpSpLocks/>
          </p:cNvGrpSpPr>
          <p:nvPr/>
        </p:nvGrpSpPr>
        <p:grpSpPr bwMode="auto">
          <a:xfrm>
            <a:off x="107950" y="115888"/>
            <a:ext cx="7650163" cy="6578600"/>
            <a:chOff x="93402" y="129706"/>
            <a:chExt cx="7650529" cy="6575820"/>
          </a:xfrm>
        </p:grpSpPr>
        <p:grpSp>
          <p:nvGrpSpPr>
            <p:cNvPr id="26635" name="Grupo 23"/>
            <p:cNvGrpSpPr>
              <a:grpSpLocks/>
            </p:cNvGrpSpPr>
            <p:nvPr/>
          </p:nvGrpSpPr>
          <p:grpSpPr bwMode="auto">
            <a:xfrm>
              <a:off x="93402" y="129706"/>
              <a:ext cx="7650529" cy="1176124"/>
              <a:chOff x="664234" y="8627"/>
              <a:chExt cx="6045631" cy="776065"/>
            </a:xfrm>
          </p:grpSpPr>
          <p:sp>
            <p:nvSpPr>
              <p:cNvPr id="26641" name="Text Box 5"/>
              <p:cNvSpPr txBox="1">
                <a:spLocks noChangeArrowheads="1"/>
              </p:cNvSpPr>
              <p:nvPr/>
            </p:nvSpPr>
            <p:spPr bwMode="auto">
              <a:xfrm>
                <a:off x="2042909" y="367497"/>
                <a:ext cx="4666956" cy="41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Instituto Tecnológico Superior de Acatlán de Osorio</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737373"/>
                    </a:solidFill>
                    <a:latin typeface="Soberana Sans Light" panose="02000000000000000000" pitchFamily="50" charset="0"/>
                    <a:cs typeface="Times New Roman" panose="02020603050405020304" pitchFamily="18" charset="0"/>
                  </a:rPr>
                  <a:t>Organismo Público Descentralizado del Gobierno del Estado de Puebla</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26642" name="0 Imagen" descr="SEP-LOGO ACTUALIZADO.jpg"/>
              <p:cNvPicPr>
                <a:picLocks noChangeAspect="1"/>
              </p:cNvPicPr>
              <p:nvPr/>
            </p:nvPicPr>
            <p:blipFill>
              <a:blip r:embed="rId4">
                <a:extLst>
                  <a:ext uri="{28A0092B-C50C-407E-A947-70E740481C1C}">
                    <a14:useLocalDpi xmlns:a14="http://schemas.microsoft.com/office/drawing/2010/main" val="0"/>
                  </a:ext>
                </a:extLst>
              </a:blip>
              <a:srcRect t="15749" b="20039"/>
              <a:stretch>
                <a:fillRect/>
              </a:stretch>
            </p:blipFill>
            <p:spPr bwMode="auto">
              <a:xfrm>
                <a:off x="664234" y="8627"/>
                <a:ext cx="2409825" cy="76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43" name="Text Box 5"/>
              <p:cNvSpPr txBox="1">
                <a:spLocks noChangeArrowheads="1"/>
              </p:cNvSpPr>
              <p:nvPr/>
            </p:nvSpPr>
            <p:spPr bwMode="auto">
              <a:xfrm>
                <a:off x="2070339" y="232914"/>
                <a:ext cx="3869055" cy="25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             TECNOLÓGICO NACIONAL DE MÉXICO</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000">
                    <a:solidFill>
                      <a:srgbClr val="000000"/>
                    </a:solidFill>
                    <a:latin typeface="EurekaSans-Light"/>
                    <a:cs typeface="Times New Roman" panose="02020603050405020304" pitchFamily="18" charset="0"/>
                  </a:rPr>
                  <a:t> </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200">
                    <a:solidFill>
                      <a:srgbClr val="000000"/>
                    </a:solidFill>
                    <a:latin typeface="Arial" panose="020B0604020202020204" pitchFamily="34" charset="0"/>
                    <a:cs typeface="Times New Roman" panose="02020603050405020304" pitchFamily="18" charset="0"/>
                  </a:rPr>
                  <a:t> </a:t>
                </a:r>
              </a:p>
            </p:txBody>
          </p:sp>
        </p:grpSp>
        <p:grpSp>
          <p:nvGrpSpPr>
            <p:cNvPr id="26636" name="Grupo 24"/>
            <p:cNvGrpSpPr>
              <a:grpSpLocks/>
            </p:cNvGrpSpPr>
            <p:nvPr/>
          </p:nvGrpSpPr>
          <p:grpSpPr bwMode="auto">
            <a:xfrm>
              <a:off x="1756466" y="5963072"/>
              <a:ext cx="5817872" cy="742454"/>
              <a:chOff x="0" y="11875"/>
              <a:chExt cx="5817960" cy="639255"/>
            </a:xfrm>
          </p:grpSpPr>
          <p:pic>
            <p:nvPicPr>
              <p:cNvPr id="26637" name="Imagen 25" descr="D:\DOCUMENTOS EXPORTADOS\logos ITSAO marca registrada\cacei.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63885" y="59376"/>
                <a:ext cx="85407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8" name="Imagen 27" descr="C:\Users\Difusion\Documents\a1.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8768" y="11875"/>
                <a:ext cx="366395" cy="62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9" name="Imagen 28" descr="C:\Users\Difusion\Documents\a2.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310742" y="23750"/>
                <a:ext cx="369570" cy="62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40" name="Imagen 29" descr="E:\RESPALDO 2013\NUEVOS EXPORTADOS\LOGOS 2012\conaic.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11875"/>
                <a:ext cx="500380" cy="57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26633" name="Imagen 29"/>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72300" y="249238"/>
            <a:ext cx="112871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Imagen 27" descr="C:\Users\Difusion\Documents\wewer.jpg"/>
          <p:cNvPicPr>
            <a:picLocks noChangeAspect="1" noChangeArrowheads="1"/>
          </p:cNvPicPr>
          <p:nvPr/>
        </p:nvPicPr>
        <p:blipFill>
          <a:blip r:embed="rId13">
            <a:extLst>
              <a:ext uri="{28A0092B-C50C-407E-A947-70E740481C1C}">
                <a14:useLocalDpi xmlns:a14="http://schemas.microsoft.com/office/drawing/2010/main" val="0"/>
              </a:ext>
            </a:extLst>
          </a:blip>
          <a:srcRect l="25040" r="15053"/>
          <a:stretch>
            <a:fillRect/>
          </a:stretch>
        </p:blipFill>
        <p:spPr bwMode="auto">
          <a:xfrm>
            <a:off x="1619250" y="5703888"/>
            <a:ext cx="63722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8 CuadroTexto"/>
          <p:cNvSpPr txBox="1">
            <a:spLocks noChangeArrowheads="1"/>
          </p:cNvSpPr>
          <p:nvPr/>
        </p:nvSpPr>
        <p:spPr bwMode="auto">
          <a:xfrm>
            <a:off x="3000375" y="357188"/>
            <a:ext cx="100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Arial" panose="020B0604020202020204" pitchFamily="34" charset="0"/>
            </a:endParaRPr>
          </a:p>
        </p:txBody>
      </p:sp>
      <p:sp>
        <p:nvSpPr>
          <p:cNvPr id="28675" name="9 CuadroTexto"/>
          <p:cNvSpPr txBox="1">
            <a:spLocks noChangeArrowheads="1"/>
          </p:cNvSpPr>
          <p:nvPr/>
        </p:nvSpPr>
        <p:spPr bwMode="auto">
          <a:xfrm>
            <a:off x="179388" y="1281113"/>
            <a:ext cx="5905500" cy="427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MX" altLang="es-MX" sz="1600" b="1">
                <a:latin typeface="Arial" panose="020B0604020202020204" pitchFamily="34" charset="0"/>
              </a:rPr>
              <a:t>BECAS</a:t>
            </a:r>
            <a:endParaRPr lang="es-ES" altLang="es-MX" sz="1600">
              <a:latin typeface="Arial" panose="020B0604020202020204" pitchFamily="34" charset="0"/>
            </a:endParaRPr>
          </a:p>
          <a:p>
            <a:pPr algn="just" eaLnBrk="1" hangingPunct="1">
              <a:spcBef>
                <a:spcPct val="0"/>
              </a:spcBef>
              <a:buFontTx/>
              <a:buNone/>
            </a:pPr>
            <a:r>
              <a:rPr lang="es-MX" altLang="es-MX" sz="1600">
                <a:latin typeface="Arial" panose="020B0604020202020204" pitchFamily="34" charset="0"/>
              </a:rPr>
              <a:t> </a:t>
            </a:r>
            <a:endParaRPr lang="es-ES" altLang="es-MX" sz="1600">
              <a:latin typeface="Arial" panose="020B0604020202020204" pitchFamily="34" charset="0"/>
            </a:endParaRPr>
          </a:p>
          <a:p>
            <a:pPr algn="just" eaLnBrk="1" hangingPunct="1">
              <a:spcBef>
                <a:spcPct val="0"/>
              </a:spcBef>
              <a:buFontTx/>
              <a:buNone/>
            </a:pPr>
            <a:r>
              <a:rPr lang="es-ES" altLang="es-MX" sz="1600">
                <a:latin typeface="Arial" panose="020B0604020202020204" pitchFamily="34" charset="0"/>
              </a:rPr>
              <a:t>El Instituto Tecnológico Superior de Acatlán de Osorio se ha comprometido con las instancias gubernamentales y no gubernamentales, para la participación en programa de becas para la Educación Superior Pública, propiciando la mejora continua del aprovechamiento del/la estudiante.</a:t>
            </a:r>
          </a:p>
          <a:p>
            <a:pPr algn="just" eaLnBrk="1" hangingPunct="1">
              <a:spcBef>
                <a:spcPct val="0"/>
              </a:spcBef>
              <a:buFontTx/>
              <a:buNone/>
            </a:pPr>
            <a:r>
              <a:rPr lang="es-ES" altLang="es-MX" sz="1600">
                <a:latin typeface="Arial" panose="020B0604020202020204" pitchFamily="34" charset="0"/>
              </a:rPr>
              <a:t>Es necesario que se considere que para su participación el/la estudiante deberá estar inscrito en el semestre para el cual solicita la beca y cumplir con los requisitos que establezca.</a:t>
            </a:r>
          </a:p>
          <a:p>
            <a:pPr algn="just" eaLnBrk="1" hangingPunct="1">
              <a:spcBef>
                <a:spcPct val="0"/>
              </a:spcBef>
              <a:buFontTx/>
              <a:buNone/>
            </a:pPr>
            <a:r>
              <a:rPr lang="es-ES" altLang="es-MX" sz="1600">
                <a:latin typeface="Arial" panose="020B0604020202020204" pitchFamily="34" charset="0"/>
              </a:rPr>
              <a:t> Se pretende mejorar la cobertura del servicio así como la permanencia de los alumnos de bajos recursos, por medio del programa de becas, por ello, es necesario realizar un seguimiento del proyecto y determinar su impacto.</a:t>
            </a:r>
          </a:p>
          <a:p>
            <a:pPr algn="just" eaLnBrk="1" hangingPunct="1">
              <a:spcBef>
                <a:spcPct val="0"/>
              </a:spcBef>
              <a:buFontTx/>
              <a:buNone/>
            </a:pPr>
            <a:r>
              <a:rPr lang="es-ES" altLang="es-MX" sz="1600">
                <a:latin typeface="Arial" panose="020B0604020202020204" pitchFamily="34" charset="0"/>
              </a:rPr>
              <a:t> </a:t>
            </a:r>
          </a:p>
          <a:p>
            <a:pPr algn="just" eaLnBrk="1" hangingPunct="1">
              <a:spcBef>
                <a:spcPct val="0"/>
              </a:spcBef>
              <a:buFontTx/>
              <a:buNone/>
            </a:pPr>
            <a:r>
              <a:rPr lang="es-ES" altLang="es-MX" sz="1600">
                <a:latin typeface="Arial" panose="020B0604020202020204" pitchFamily="34" charset="0"/>
              </a:rPr>
              <a:t>Los trámites y el seguimiento es realizado por el Departamento de Servicios Escolares.</a:t>
            </a:r>
          </a:p>
        </p:txBody>
      </p:sp>
      <p:grpSp>
        <p:nvGrpSpPr>
          <p:cNvPr id="28676" name="Grupo 8"/>
          <p:cNvGrpSpPr>
            <a:grpSpLocks/>
          </p:cNvGrpSpPr>
          <p:nvPr/>
        </p:nvGrpSpPr>
        <p:grpSpPr bwMode="auto">
          <a:xfrm>
            <a:off x="93663" y="115888"/>
            <a:ext cx="8942387" cy="6626225"/>
            <a:chOff x="93402" y="116632"/>
            <a:chExt cx="8943543" cy="6624736"/>
          </a:xfrm>
        </p:grpSpPr>
        <p:grpSp>
          <p:nvGrpSpPr>
            <p:cNvPr id="28682" name="Grupo 9"/>
            <p:cNvGrpSpPr>
              <a:grpSpLocks/>
            </p:cNvGrpSpPr>
            <p:nvPr/>
          </p:nvGrpSpPr>
          <p:grpSpPr bwMode="auto">
            <a:xfrm>
              <a:off x="93402" y="116632"/>
              <a:ext cx="8943543" cy="1176261"/>
              <a:chOff x="664234" y="0"/>
              <a:chExt cx="7067399" cy="776156"/>
            </a:xfrm>
          </p:grpSpPr>
          <p:sp>
            <p:nvSpPr>
              <p:cNvPr id="28689" name="Text Box 5"/>
              <p:cNvSpPr txBox="1">
                <a:spLocks noChangeArrowheads="1"/>
              </p:cNvSpPr>
              <p:nvPr/>
            </p:nvSpPr>
            <p:spPr bwMode="auto">
              <a:xfrm>
                <a:off x="2097259" y="358961"/>
                <a:ext cx="4666956" cy="41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Instituto Tecnológico Superior de Acatlán de Osorio</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737373"/>
                    </a:solidFill>
                    <a:latin typeface="Soberana Sans Light" panose="02000000000000000000" pitchFamily="50" charset="0"/>
                    <a:cs typeface="Times New Roman" panose="02020603050405020304" pitchFamily="18" charset="0"/>
                  </a:rPr>
                  <a:t>Organismo Público Descentralizado del Gobierno del Estado de Puebla</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28690" name="0 Imagen" descr="SEP-LOGO ACTUALIZADO.jpg"/>
              <p:cNvPicPr>
                <a:picLocks noChangeAspect="1"/>
              </p:cNvPicPr>
              <p:nvPr/>
            </p:nvPicPr>
            <p:blipFill>
              <a:blip r:embed="rId3">
                <a:extLst>
                  <a:ext uri="{28A0092B-C50C-407E-A947-70E740481C1C}">
                    <a14:useLocalDpi xmlns:a14="http://schemas.microsoft.com/office/drawing/2010/main" val="0"/>
                  </a:ext>
                </a:extLst>
              </a:blip>
              <a:srcRect t="15749" b="20039"/>
              <a:stretch>
                <a:fillRect/>
              </a:stretch>
            </p:blipFill>
            <p:spPr bwMode="auto">
              <a:xfrm>
                <a:off x="664234" y="8627"/>
                <a:ext cx="2409825" cy="76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91" name="Text Box 5"/>
              <p:cNvSpPr txBox="1">
                <a:spLocks noChangeArrowheads="1"/>
              </p:cNvSpPr>
              <p:nvPr/>
            </p:nvSpPr>
            <p:spPr bwMode="auto">
              <a:xfrm>
                <a:off x="2070339" y="232914"/>
                <a:ext cx="3869055" cy="25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             TECNOLÓGICO NACIONAL DE MÉXICO</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000">
                    <a:solidFill>
                      <a:srgbClr val="000000"/>
                    </a:solidFill>
                    <a:latin typeface="EurekaSans-Light"/>
                    <a:cs typeface="Times New Roman" panose="02020603050405020304" pitchFamily="18" charset="0"/>
                  </a:rPr>
                  <a:t> </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200">
                    <a:solidFill>
                      <a:srgbClr val="000000"/>
                    </a:solidFill>
                    <a:latin typeface="Arial" panose="020B0604020202020204" pitchFamily="34" charset="0"/>
                    <a:cs typeface="Times New Roman" panose="02020603050405020304" pitchFamily="18" charset="0"/>
                  </a:rPr>
                  <a:t> </a:t>
                </a:r>
              </a:p>
            </p:txBody>
          </p:sp>
          <p:pic>
            <p:nvPicPr>
              <p:cNvPr id="28692" name="Imagen 19" descr="C:\Users\Difusion\Documents\lo.jpg"/>
              <p:cNvPicPr>
                <a:picLocks noChangeAspect="1"/>
              </p:cNvPicPr>
              <p:nvPr/>
            </p:nvPicPr>
            <p:blipFill>
              <a:blip r:embed="rId4">
                <a:extLst>
                  <a:ext uri="{28A0092B-C50C-407E-A947-70E740481C1C}">
                    <a14:useLocalDpi xmlns:a14="http://schemas.microsoft.com/office/drawing/2010/main" val="0"/>
                  </a:ext>
                </a:extLst>
              </a:blip>
              <a:srcRect l="52448" t="3043"/>
              <a:stretch>
                <a:fillRect/>
              </a:stretch>
            </p:blipFill>
            <p:spPr bwMode="auto">
              <a:xfrm>
                <a:off x="7078206" y="0"/>
                <a:ext cx="653427"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8683" name="Grupo 10"/>
            <p:cNvGrpSpPr>
              <a:grpSpLocks/>
            </p:cNvGrpSpPr>
            <p:nvPr/>
          </p:nvGrpSpPr>
          <p:grpSpPr bwMode="auto">
            <a:xfrm>
              <a:off x="1756466" y="5949280"/>
              <a:ext cx="5817872" cy="792088"/>
              <a:chOff x="0" y="0"/>
              <a:chExt cx="5817960" cy="681990"/>
            </a:xfrm>
          </p:grpSpPr>
          <p:pic>
            <p:nvPicPr>
              <p:cNvPr id="28684" name="Imagen 11" descr="D:\DOCUMENTOS EXPORTADOS\logos ITSAO marca registrada\cacei.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63885" y="59376"/>
                <a:ext cx="85407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5" name="Cuadro de texto 3"/>
              <p:cNvSpPr txBox="1">
                <a:spLocks noChangeArrowheads="1"/>
              </p:cNvSpPr>
              <p:nvPr/>
            </p:nvSpPr>
            <p:spPr bwMode="auto">
              <a:xfrm>
                <a:off x="1068677" y="0"/>
                <a:ext cx="3400425"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tabLst>
                    <a:tab pos="2805113" algn="ctr"/>
                    <a:tab pos="2970213" algn="ctr"/>
                    <a:tab pos="5611813" algn="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805113" algn="ctr"/>
                    <a:tab pos="2970213" algn="ctr"/>
                    <a:tab pos="5611813" algn="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05113" algn="ctr"/>
                    <a:tab pos="2970213" algn="ctr"/>
                    <a:tab pos="5611813" algn="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9pPr>
              </a:lstStyle>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CARRETERA ACATLÁN-SAN JUAN IXCAQUIXTLA K.M 5.5</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UNIDAD TECNOLÓGICA ACATLÁN DE OSORIO, PUEBLA,</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C.P. 74949 Tels. (953) 53.41877 y 53.41878</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email: </a:t>
                </a:r>
                <a:r>
                  <a:rPr lang="en-US" altLang="es-MX" sz="800">
                    <a:solidFill>
                      <a:srgbClr val="000000"/>
                    </a:solidFill>
                    <a:latin typeface="Soberana Sans" panose="02000000000000000000" pitchFamily="50" charset="0"/>
                    <a:cs typeface="Times New Roman" panose="02020603050405020304" pitchFamily="18" charset="0"/>
                    <a:hlinkClick r:id="rId6"/>
                  </a:rPr>
                  <a:t>direccion.general@itsao.edu.mx</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hlinkClick r:id="rId7"/>
                  </a:rPr>
                  <a:t>www.itsao.edu.mx</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28686" name="Imagen 13" descr="C:\Users\Difusion\Documents\a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768" y="11875"/>
                <a:ext cx="366395" cy="62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7" name="Imagen 14" descr="C:\Users\Difusion\Documents\a2.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10742" y="23750"/>
                <a:ext cx="369570" cy="62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8" name="Imagen 15" descr="E:\RESPALDO 2013\NUEVOS EXPORTADOS\LOGOS 2012\conaic.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11875"/>
                <a:ext cx="500380" cy="57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8677" name="AutoShape 11" descr="Resultado de imagen para becas de manutención 2016"/>
          <p:cNvSpPr>
            <a:spLocks noChangeAspect="1" noChangeArrowheads="1"/>
          </p:cNvSpPr>
          <p:nvPr/>
        </p:nvSpPr>
        <p:spPr bwMode="auto">
          <a:xfrm>
            <a:off x="155575" y="-144463"/>
            <a:ext cx="304800" cy="358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Arial" panose="020B0604020202020204" pitchFamily="34" charset="0"/>
            </a:endParaRPr>
          </a:p>
        </p:txBody>
      </p:sp>
      <p:pic>
        <p:nvPicPr>
          <p:cNvPr id="28678" name="Imagen 18"/>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72300" y="249238"/>
            <a:ext cx="112871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9" name="Imagen 19" descr="C:\Users\Difusion\Documents\wewer.jpg"/>
          <p:cNvPicPr>
            <a:picLocks noChangeAspect="1" noChangeArrowheads="1"/>
          </p:cNvPicPr>
          <p:nvPr/>
        </p:nvPicPr>
        <p:blipFill>
          <a:blip r:embed="rId12">
            <a:extLst>
              <a:ext uri="{28A0092B-C50C-407E-A947-70E740481C1C}">
                <a14:useLocalDpi xmlns:a14="http://schemas.microsoft.com/office/drawing/2010/main" val="0"/>
              </a:ext>
            </a:extLst>
          </a:blip>
          <a:srcRect l="25040" r="15053"/>
          <a:stretch>
            <a:fillRect/>
          </a:stretch>
        </p:blipFill>
        <p:spPr bwMode="auto">
          <a:xfrm>
            <a:off x="1619250" y="5703888"/>
            <a:ext cx="63722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0" name="Imagen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6327775" y="1484313"/>
            <a:ext cx="2708275" cy="2236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1" name="Imagen 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rot="-1551659">
            <a:off x="6300788" y="4487863"/>
            <a:ext cx="2700337"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8 CuadroTexto"/>
          <p:cNvSpPr txBox="1">
            <a:spLocks noChangeArrowheads="1"/>
          </p:cNvSpPr>
          <p:nvPr/>
        </p:nvSpPr>
        <p:spPr bwMode="auto">
          <a:xfrm>
            <a:off x="3000375" y="357188"/>
            <a:ext cx="100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Arial" panose="020B0604020202020204" pitchFamily="34" charset="0"/>
            </a:endParaRPr>
          </a:p>
        </p:txBody>
      </p:sp>
      <p:sp>
        <p:nvSpPr>
          <p:cNvPr id="30723" name="9 CuadroTexto"/>
          <p:cNvSpPr txBox="1">
            <a:spLocks noChangeArrowheads="1"/>
          </p:cNvSpPr>
          <p:nvPr/>
        </p:nvSpPr>
        <p:spPr bwMode="auto">
          <a:xfrm>
            <a:off x="358775" y="900113"/>
            <a:ext cx="8005763" cy="3754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s-ES" altLang="es-MX" sz="1400">
              <a:latin typeface="Arial" panose="020B0604020202020204" pitchFamily="34" charset="0"/>
            </a:endParaRPr>
          </a:p>
          <a:p>
            <a:pPr algn="ctr" eaLnBrk="1" hangingPunct="1">
              <a:spcBef>
                <a:spcPct val="0"/>
              </a:spcBef>
              <a:buFontTx/>
              <a:buNone/>
            </a:pPr>
            <a:r>
              <a:rPr lang="es-ES" altLang="es-MX" sz="1400" b="1">
                <a:latin typeface="Arial" panose="020B0604020202020204" pitchFamily="34" charset="0"/>
              </a:rPr>
              <a:t>MODELO ACADÉMICO</a:t>
            </a:r>
          </a:p>
          <a:p>
            <a:pPr algn="just" eaLnBrk="1" hangingPunct="1">
              <a:spcBef>
                <a:spcPct val="0"/>
              </a:spcBef>
              <a:buFontTx/>
              <a:buNone/>
            </a:pPr>
            <a:r>
              <a:rPr lang="es-ES" altLang="es-MX" sz="1400">
                <a:latin typeface="Arial" panose="020B0604020202020204" pitchFamily="34" charset="0"/>
              </a:rPr>
              <a:t> </a:t>
            </a:r>
          </a:p>
          <a:p>
            <a:pPr algn="just" eaLnBrk="1" hangingPunct="1">
              <a:spcBef>
                <a:spcPct val="0"/>
              </a:spcBef>
              <a:buFontTx/>
              <a:buNone/>
            </a:pPr>
            <a:r>
              <a:rPr lang="es-MX" altLang="es-MX" sz="1400" u="sng">
                <a:latin typeface="Arial" panose="020B0604020202020204" pitchFamily="34" charset="0"/>
              </a:rPr>
              <a:t>El Modelo Educativo para el Siglo XXI: Formación y desarrollo de competencias profesionales</a:t>
            </a:r>
            <a:r>
              <a:rPr lang="es-MX" altLang="es-MX" sz="1400">
                <a:latin typeface="Arial" panose="020B0604020202020204" pitchFamily="34" charset="0"/>
              </a:rPr>
              <a:t> orienta el proceso educativo central a la formación de profesionales que impulsen la actividad productiva en cada región del país, la investigación científica, la innovación tecnológica, la transferencia de tecnologías, la  creatividad  y  el  emprendedurismo  para  alcanzar  un  mayor  desarrollo  social, económico, cultural y humano. Estamos seguros de que nuestros egresados serán aptos para contribuir en la construcción de la sociedad del conocimiento, participar en los espacios comunes de la educación superior tecnológica y asumirse como actores protagónicos del cambio.</a:t>
            </a:r>
          </a:p>
          <a:p>
            <a:pPr algn="just" eaLnBrk="1" hangingPunct="1">
              <a:spcBef>
                <a:spcPct val="0"/>
              </a:spcBef>
              <a:buFontTx/>
              <a:buNone/>
            </a:pPr>
            <a:endParaRPr lang="es-MX" altLang="es-MX" sz="1400">
              <a:latin typeface="Arial" panose="020B0604020202020204" pitchFamily="34" charset="0"/>
            </a:endParaRPr>
          </a:p>
          <a:p>
            <a:pPr algn="just" eaLnBrk="1" hangingPunct="1">
              <a:spcBef>
                <a:spcPct val="0"/>
              </a:spcBef>
              <a:buFontTx/>
              <a:buNone/>
            </a:pPr>
            <a:r>
              <a:rPr lang="es-ES" altLang="es-MX" sz="1400">
                <a:latin typeface="Arial" panose="020B0604020202020204" pitchFamily="34" charset="0"/>
              </a:rPr>
              <a:t>  </a:t>
            </a:r>
          </a:p>
          <a:p>
            <a:pPr algn="just" eaLnBrk="1" hangingPunct="1">
              <a:spcBef>
                <a:spcPct val="0"/>
              </a:spcBef>
              <a:buFontTx/>
              <a:buNone/>
            </a:pPr>
            <a:endParaRPr lang="es-ES" altLang="es-MX" sz="1400">
              <a:latin typeface="Arial" panose="020B0604020202020204" pitchFamily="34" charset="0"/>
            </a:endParaRPr>
          </a:p>
          <a:p>
            <a:pPr algn="just" eaLnBrk="1" hangingPunct="1">
              <a:spcBef>
                <a:spcPct val="0"/>
              </a:spcBef>
              <a:buFontTx/>
              <a:buNone/>
            </a:pPr>
            <a:r>
              <a:rPr lang="es-ES" altLang="es-MX" sz="1400">
                <a:latin typeface="Arial" panose="020B0604020202020204" pitchFamily="34" charset="0"/>
              </a:rPr>
              <a:t> </a:t>
            </a:r>
          </a:p>
          <a:p>
            <a:pPr algn="just" eaLnBrk="1" hangingPunct="1">
              <a:spcBef>
                <a:spcPct val="0"/>
              </a:spcBef>
              <a:buFontTx/>
              <a:buNone/>
            </a:pPr>
            <a:r>
              <a:rPr lang="es-ES" altLang="es-MX" sz="1400">
                <a:latin typeface="Arial" panose="020B0604020202020204" pitchFamily="34" charset="0"/>
              </a:rPr>
              <a:t> </a:t>
            </a:r>
          </a:p>
          <a:p>
            <a:pPr algn="just" eaLnBrk="1" hangingPunct="1">
              <a:spcBef>
                <a:spcPct val="0"/>
              </a:spcBef>
              <a:buFontTx/>
              <a:buNone/>
            </a:pPr>
            <a:r>
              <a:rPr lang="es-ES" altLang="es-MX" sz="1400">
                <a:latin typeface="Arial" panose="020B0604020202020204" pitchFamily="34" charset="0"/>
              </a:rPr>
              <a:t> </a:t>
            </a:r>
          </a:p>
        </p:txBody>
      </p:sp>
      <p:grpSp>
        <p:nvGrpSpPr>
          <p:cNvPr id="30724" name="Grupo 9"/>
          <p:cNvGrpSpPr>
            <a:grpSpLocks/>
          </p:cNvGrpSpPr>
          <p:nvPr/>
        </p:nvGrpSpPr>
        <p:grpSpPr bwMode="auto">
          <a:xfrm>
            <a:off x="93663" y="115888"/>
            <a:ext cx="8942387" cy="6626225"/>
            <a:chOff x="93402" y="116632"/>
            <a:chExt cx="8943543" cy="6624736"/>
          </a:xfrm>
        </p:grpSpPr>
        <p:grpSp>
          <p:nvGrpSpPr>
            <p:cNvPr id="30737" name="Grupo 10"/>
            <p:cNvGrpSpPr>
              <a:grpSpLocks/>
            </p:cNvGrpSpPr>
            <p:nvPr/>
          </p:nvGrpSpPr>
          <p:grpSpPr bwMode="auto">
            <a:xfrm>
              <a:off x="93402" y="116632"/>
              <a:ext cx="8943543" cy="1168845"/>
              <a:chOff x="664234" y="0"/>
              <a:chExt cx="7067399" cy="771262"/>
            </a:xfrm>
          </p:grpSpPr>
          <p:sp>
            <p:nvSpPr>
              <p:cNvPr id="30744" name="Text Box 5"/>
              <p:cNvSpPr txBox="1">
                <a:spLocks noChangeArrowheads="1"/>
              </p:cNvSpPr>
              <p:nvPr/>
            </p:nvSpPr>
            <p:spPr bwMode="auto">
              <a:xfrm>
                <a:off x="2005129" y="342720"/>
                <a:ext cx="4666956" cy="41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Instituto Tecnológico Superior de Acatlán de Osorio</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737373"/>
                    </a:solidFill>
                    <a:latin typeface="Soberana Sans Light" panose="02000000000000000000" pitchFamily="50" charset="0"/>
                    <a:cs typeface="Times New Roman" panose="02020603050405020304" pitchFamily="18" charset="0"/>
                  </a:rPr>
                  <a:t>Organismo Público Descentralizado del Gobierno del Estado de Puebla</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30745" name="0 Imagen" descr="SEP-LOGO ACTUALIZADO.jpg"/>
              <p:cNvPicPr>
                <a:picLocks noChangeAspect="1"/>
              </p:cNvPicPr>
              <p:nvPr/>
            </p:nvPicPr>
            <p:blipFill>
              <a:blip r:embed="rId3">
                <a:extLst>
                  <a:ext uri="{28A0092B-C50C-407E-A947-70E740481C1C}">
                    <a14:useLocalDpi xmlns:a14="http://schemas.microsoft.com/office/drawing/2010/main" val="0"/>
                  </a:ext>
                </a:extLst>
              </a:blip>
              <a:srcRect t="15749" b="20039"/>
              <a:stretch>
                <a:fillRect/>
              </a:stretch>
            </p:blipFill>
            <p:spPr bwMode="auto">
              <a:xfrm>
                <a:off x="664234" y="8627"/>
                <a:ext cx="2409825" cy="76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6" name="Text Box 5"/>
              <p:cNvSpPr txBox="1">
                <a:spLocks noChangeArrowheads="1"/>
              </p:cNvSpPr>
              <p:nvPr/>
            </p:nvSpPr>
            <p:spPr bwMode="auto">
              <a:xfrm>
                <a:off x="2070339" y="232914"/>
                <a:ext cx="3869055" cy="25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             TECNOLÓGICO NACIONAL DE MÉXICO</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000">
                    <a:solidFill>
                      <a:srgbClr val="000000"/>
                    </a:solidFill>
                    <a:latin typeface="EurekaSans-Light"/>
                    <a:cs typeface="Times New Roman" panose="02020603050405020304" pitchFamily="18" charset="0"/>
                  </a:rPr>
                  <a:t> </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200">
                    <a:solidFill>
                      <a:srgbClr val="000000"/>
                    </a:solidFill>
                    <a:latin typeface="Arial" panose="020B0604020202020204" pitchFamily="34" charset="0"/>
                    <a:cs typeface="Times New Roman" panose="02020603050405020304" pitchFamily="18" charset="0"/>
                  </a:rPr>
                  <a:t> </a:t>
                </a:r>
              </a:p>
            </p:txBody>
          </p:sp>
          <p:pic>
            <p:nvPicPr>
              <p:cNvPr id="30747" name="Imagen 20" descr="C:\Users\Difusion\Documents\lo.jpg"/>
              <p:cNvPicPr>
                <a:picLocks noChangeAspect="1"/>
              </p:cNvPicPr>
              <p:nvPr/>
            </p:nvPicPr>
            <p:blipFill>
              <a:blip r:embed="rId4">
                <a:extLst>
                  <a:ext uri="{28A0092B-C50C-407E-A947-70E740481C1C}">
                    <a14:useLocalDpi xmlns:a14="http://schemas.microsoft.com/office/drawing/2010/main" val="0"/>
                  </a:ext>
                </a:extLst>
              </a:blip>
              <a:srcRect l="52448" t="3043"/>
              <a:stretch>
                <a:fillRect/>
              </a:stretch>
            </p:blipFill>
            <p:spPr bwMode="auto">
              <a:xfrm>
                <a:off x="7078206" y="0"/>
                <a:ext cx="653427"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38" name="Grupo 11"/>
            <p:cNvGrpSpPr>
              <a:grpSpLocks/>
            </p:cNvGrpSpPr>
            <p:nvPr/>
          </p:nvGrpSpPr>
          <p:grpSpPr bwMode="auto">
            <a:xfrm>
              <a:off x="1756466" y="5949280"/>
              <a:ext cx="5817872" cy="792088"/>
              <a:chOff x="0" y="0"/>
              <a:chExt cx="5817960" cy="681990"/>
            </a:xfrm>
          </p:grpSpPr>
          <p:pic>
            <p:nvPicPr>
              <p:cNvPr id="30739" name="Imagen 12" descr="D:\DOCUMENTOS EXPORTADOS\logos ITSAO marca registrada\cacei.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63885" y="59376"/>
                <a:ext cx="85407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0" name="Cuadro de texto 3"/>
              <p:cNvSpPr txBox="1">
                <a:spLocks noChangeArrowheads="1"/>
              </p:cNvSpPr>
              <p:nvPr/>
            </p:nvSpPr>
            <p:spPr bwMode="auto">
              <a:xfrm>
                <a:off x="1068677" y="0"/>
                <a:ext cx="3400425"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tabLst>
                    <a:tab pos="2805113" algn="ctr"/>
                    <a:tab pos="2970213" algn="ctr"/>
                    <a:tab pos="5611813" algn="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805113" algn="ctr"/>
                    <a:tab pos="2970213" algn="ctr"/>
                    <a:tab pos="5611813" algn="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05113" algn="ctr"/>
                    <a:tab pos="2970213" algn="ctr"/>
                    <a:tab pos="5611813" algn="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9pPr>
              </a:lstStyle>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CARRETERA ACATLÁN-SAN JUAN IXCAQUIXTLA K.M 5.5</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UNIDAD TECNOLÓGICA ACATLÁN DE OSORIO, PUEBLA,</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C.P. 74949 Tels. (953) 53.41877 y 53.41878</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email: </a:t>
                </a:r>
                <a:r>
                  <a:rPr lang="en-US" altLang="es-MX" sz="800">
                    <a:solidFill>
                      <a:srgbClr val="000000"/>
                    </a:solidFill>
                    <a:latin typeface="Soberana Sans" panose="02000000000000000000" pitchFamily="50" charset="0"/>
                    <a:cs typeface="Times New Roman" panose="02020603050405020304" pitchFamily="18" charset="0"/>
                    <a:hlinkClick r:id="rId6"/>
                  </a:rPr>
                  <a:t>direccion.general@itsao.edu.mx</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hlinkClick r:id="rId7"/>
                  </a:rPr>
                  <a:t>www.itsao.edu.mx</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30741" name="Imagen 14" descr="C:\Users\Difusion\Documents\a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768" y="11875"/>
                <a:ext cx="366395" cy="62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2" name="Imagen 15" descr="C:\Users\Difusion\Documents\a2.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10742" y="23750"/>
                <a:ext cx="369570" cy="62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3" name="Imagen 16" descr="E:\RESPALDO 2013\NUEVOS EXPORTADOS\LOGOS 2012\conaic.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11875"/>
                <a:ext cx="500380" cy="57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0725" name="Imagen 1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72300" y="249238"/>
            <a:ext cx="112871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6" name="Imagen 18" descr="C:\Users\Difusion\Documents\wewer.jpg"/>
          <p:cNvPicPr>
            <a:picLocks noChangeAspect="1" noChangeArrowheads="1"/>
          </p:cNvPicPr>
          <p:nvPr/>
        </p:nvPicPr>
        <p:blipFill>
          <a:blip r:embed="rId12">
            <a:extLst>
              <a:ext uri="{28A0092B-C50C-407E-A947-70E740481C1C}">
                <a14:useLocalDpi xmlns:a14="http://schemas.microsoft.com/office/drawing/2010/main" val="0"/>
              </a:ext>
            </a:extLst>
          </a:blip>
          <a:srcRect l="25040" r="15053"/>
          <a:stretch>
            <a:fillRect/>
          </a:stretch>
        </p:blipFill>
        <p:spPr bwMode="auto">
          <a:xfrm>
            <a:off x="1619250" y="5703888"/>
            <a:ext cx="63722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7" name="Imagen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892800" y="3246438"/>
            <a:ext cx="974725" cy="1298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8" name="Imagen 3"/>
          <p:cNvPicPr>
            <a:picLocks noChangeAspect="1" noChangeArrowheads="1"/>
          </p:cNvPicPr>
          <p:nvPr/>
        </p:nvPicPr>
        <p:blipFill>
          <a:blip r:embed="rId14">
            <a:extLst>
              <a:ext uri="{28A0092B-C50C-407E-A947-70E740481C1C}">
                <a14:useLocalDpi xmlns:a14="http://schemas.microsoft.com/office/drawing/2010/main" val="0"/>
              </a:ext>
            </a:extLst>
          </a:blip>
          <a:srcRect l="13136" t="14301"/>
          <a:stretch>
            <a:fillRect/>
          </a:stretch>
        </p:blipFill>
        <p:spPr bwMode="auto">
          <a:xfrm>
            <a:off x="3778250" y="3398838"/>
            <a:ext cx="1946275"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9" name="Imagen 4"/>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68313" y="3397250"/>
            <a:ext cx="176847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0" name="Imagen 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68313" y="4521200"/>
            <a:ext cx="17684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Imagen 24" descr="FAURECIA"/>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270125" y="3397250"/>
            <a:ext cx="1438275"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2" name="Imagen 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268538" y="4438650"/>
            <a:ext cx="1425575"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3" name="Imagen 8"/>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775075" y="4508500"/>
            <a:ext cx="1876425"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4" name="Imagen 10"/>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121525" y="3252788"/>
            <a:ext cx="989013" cy="1317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5" name="Imagen 12"/>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5738813" y="4724400"/>
            <a:ext cx="1065212" cy="79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6" name="Imagen 32"/>
          <p:cNvPicPr>
            <a:picLocks noChangeAspect="1" noChangeArrowheads="1"/>
          </p:cNvPicPr>
          <p:nvPr/>
        </p:nvPicPr>
        <p:blipFill>
          <a:blip r:embed="rId22" cstate="print">
            <a:extLst>
              <a:ext uri="{28A0092B-C50C-407E-A947-70E740481C1C}">
                <a14:useLocalDpi xmlns:a14="http://schemas.microsoft.com/office/drawing/2010/main" val="0"/>
              </a:ext>
            </a:extLst>
          </a:blip>
          <a:srcRect/>
          <a:stretch>
            <a:fillRect/>
          </a:stretch>
        </p:blipFill>
        <p:spPr bwMode="auto">
          <a:xfrm>
            <a:off x="6926263" y="4578350"/>
            <a:ext cx="1293812"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8 CuadroTexto"/>
          <p:cNvSpPr txBox="1">
            <a:spLocks noChangeArrowheads="1"/>
          </p:cNvSpPr>
          <p:nvPr/>
        </p:nvSpPr>
        <p:spPr bwMode="auto">
          <a:xfrm>
            <a:off x="3000375" y="357188"/>
            <a:ext cx="100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Arial" panose="020B0604020202020204" pitchFamily="34" charset="0"/>
            </a:endParaRPr>
          </a:p>
        </p:txBody>
      </p:sp>
      <p:sp>
        <p:nvSpPr>
          <p:cNvPr id="32771" name="9 CuadroTexto"/>
          <p:cNvSpPr txBox="1">
            <a:spLocks noChangeArrowheads="1"/>
          </p:cNvSpPr>
          <p:nvPr/>
        </p:nvSpPr>
        <p:spPr bwMode="auto">
          <a:xfrm>
            <a:off x="93663" y="2924175"/>
            <a:ext cx="8942387" cy="280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endParaRPr lang="es-ES" altLang="es-MX" sz="1600" b="1">
              <a:latin typeface="Arial" panose="020B0604020202020204" pitchFamily="34" charset="0"/>
            </a:endParaRPr>
          </a:p>
          <a:p>
            <a:pPr algn="ctr" eaLnBrk="1" hangingPunct="1">
              <a:spcBef>
                <a:spcPct val="0"/>
              </a:spcBef>
              <a:buFontTx/>
              <a:buNone/>
            </a:pPr>
            <a:r>
              <a:rPr lang="es-ES" altLang="es-MX" sz="1600" b="1">
                <a:latin typeface="Arial" panose="020B0604020202020204" pitchFamily="34" charset="0"/>
              </a:rPr>
              <a:t>MOTIVOS POR LOS CUALES EL/LA ESTUDIANTE NO PODRA REINSCRIBIRSE</a:t>
            </a:r>
          </a:p>
          <a:p>
            <a:pPr algn="ctr" eaLnBrk="1" hangingPunct="1">
              <a:spcBef>
                <a:spcPct val="0"/>
              </a:spcBef>
              <a:buFontTx/>
              <a:buNone/>
            </a:pPr>
            <a:endParaRPr lang="es-ES" altLang="es-MX" sz="1600">
              <a:latin typeface="Arial" panose="020B0604020202020204" pitchFamily="34" charset="0"/>
            </a:endParaRPr>
          </a:p>
          <a:p>
            <a:pPr algn="just" eaLnBrk="1" hangingPunct="1">
              <a:spcBef>
                <a:spcPct val="0"/>
              </a:spcBef>
              <a:buFontTx/>
              <a:buNone/>
            </a:pPr>
            <a:r>
              <a:rPr lang="es-ES" altLang="es-MX" sz="1600">
                <a:latin typeface="Arial" panose="020B0604020202020204" pitchFamily="34" charset="0"/>
              </a:rPr>
              <a:t> Cuando lo solicite por motivos personales ajenos a la institución escolar.</a:t>
            </a:r>
          </a:p>
          <a:p>
            <a:pPr algn="just" eaLnBrk="1" hangingPunct="1">
              <a:spcBef>
                <a:spcPct val="0"/>
              </a:spcBef>
            </a:pPr>
            <a:r>
              <a:rPr lang="es-ES" altLang="es-MX" sz="1600">
                <a:latin typeface="Arial" panose="020B0604020202020204" pitchFamily="34" charset="0"/>
              </a:rPr>
              <a:t>Cuando tenga que presentar dos o más evaluaciones especiales.</a:t>
            </a:r>
          </a:p>
          <a:p>
            <a:pPr algn="just" eaLnBrk="1" hangingPunct="1">
              <a:spcBef>
                <a:spcPct val="0"/>
              </a:spcBef>
            </a:pPr>
            <a:r>
              <a:rPr lang="es-ES" altLang="es-MX" sz="1600">
                <a:latin typeface="Arial" panose="020B0604020202020204" pitchFamily="34" charset="0"/>
              </a:rPr>
              <a:t>Cuando no acrediten como un mínimo de 50 % de los créditos del primer semestre.</a:t>
            </a:r>
          </a:p>
          <a:p>
            <a:pPr algn="just" eaLnBrk="1" hangingPunct="1">
              <a:spcBef>
                <a:spcPct val="0"/>
              </a:spcBef>
            </a:pPr>
            <a:r>
              <a:rPr lang="es-ES" altLang="es-MX" sz="1600">
                <a:latin typeface="Arial" panose="020B0604020202020204" pitchFamily="34" charset="0"/>
              </a:rPr>
              <a:t>Cuando no logren la acreditación de una asignatura de examen especial.</a:t>
            </a:r>
          </a:p>
          <a:p>
            <a:pPr algn="just" eaLnBrk="1" hangingPunct="1">
              <a:spcBef>
                <a:spcPct val="0"/>
              </a:spcBef>
            </a:pPr>
            <a:r>
              <a:rPr lang="es-ES" altLang="es-MX" sz="1600">
                <a:latin typeface="Arial" panose="020B0604020202020204" pitchFamily="34" charset="0"/>
              </a:rPr>
              <a:t>Cuando haya agotado los períodos escolares permitidos como máximo para concluir su plan de estudios (12 semestres).</a:t>
            </a:r>
          </a:p>
          <a:p>
            <a:pPr algn="just" eaLnBrk="1" hangingPunct="1">
              <a:spcBef>
                <a:spcPct val="0"/>
              </a:spcBef>
            </a:pPr>
            <a:r>
              <a:rPr lang="es-ES" altLang="es-MX" sz="1600">
                <a:latin typeface="Arial" panose="020B0604020202020204" pitchFamily="34" charset="0"/>
              </a:rPr>
              <a:t>Cuando abandone sus estudios por más de tres períodos escolares.</a:t>
            </a:r>
          </a:p>
          <a:p>
            <a:pPr algn="just" eaLnBrk="1" hangingPunct="1">
              <a:spcBef>
                <a:spcPct val="0"/>
              </a:spcBef>
            </a:pPr>
            <a:r>
              <a:rPr lang="es-ES" altLang="es-MX" sz="1600">
                <a:latin typeface="Arial" panose="020B0604020202020204" pitchFamily="34" charset="0"/>
              </a:rPr>
              <a:t>Cuando violen las disposiciones reglamentarias alterando el funcionamiento de la institución.</a:t>
            </a:r>
          </a:p>
        </p:txBody>
      </p:sp>
      <p:grpSp>
        <p:nvGrpSpPr>
          <p:cNvPr id="32772" name="Grupo 7"/>
          <p:cNvGrpSpPr>
            <a:grpSpLocks/>
          </p:cNvGrpSpPr>
          <p:nvPr/>
        </p:nvGrpSpPr>
        <p:grpSpPr bwMode="auto">
          <a:xfrm>
            <a:off x="93663" y="115888"/>
            <a:ext cx="8942387" cy="6626225"/>
            <a:chOff x="93402" y="116632"/>
            <a:chExt cx="8943543" cy="6624736"/>
          </a:xfrm>
        </p:grpSpPr>
        <p:grpSp>
          <p:nvGrpSpPr>
            <p:cNvPr id="32777" name="Grupo 8"/>
            <p:cNvGrpSpPr>
              <a:grpSpLocks/>
            </p:cNvGrpSpPr>
            <p:nvPr/>
          </p:nvGrpSpPr>
          <p:grpSpPr bwMode="auto">
            <a:xfrm>
              <a:off x="93402" y="116632"/>
              <a:ext cx="8943543" cy="1168845"/>
              <a:chOff x="664234" y="0"/>
              <a:chExt cx="7067399" cy="771262"/>
            </a:xfrm>
          </p:grpSpPr>
          <p:sp>
            <p:nvSpPr>
              <p:cNvPr id="32784" name="Text Box 5"/>
              <p:cNvSpPr txBox="1">
                <a:spLocks noChangeArrowheads="1"/>
              </p:cNvSpPr>
              <p:nvPr/>
            </p:nvSpPr>
            <p:spPr bwMode="auto">
              <a:xfrm>
                <a:off x="2029332" y="159186"/>
                <a:ext cx="4666956" cy="41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Instituto Tecnológico Superior de Acatlán de Osorio</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737373"/>
                    </a:solidFill>
                    <a:latin typeface="Soberana Sans Light" panose="02000000000000000000" pitchFamily="50" charset="0"/>
                    <a:cs typeface="Times New Roman" panose="02020603050405020304" pitchFamily="18" charset="0"/>
                  </a:rPr>
                  <a:t>Organismo Público Descentralizado del Gobierno del Estado de Puebla</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32785" name="0 Imagen" descr="SEP-LOGO ACTUALIZADO.jpg"/>
              <p:cNvPicPr>
                <a:picLocks noChangeAspect="1"/>
              </p:cNvPicPr>
              <p:nvPr/>
            </p:nvPicPr>
            <p:blipFill>
              <a:blip r:embed="rId3">
                <a:extLst>
                  <a:ext uri="{28A0092B-C50C-407E-A947-70E740481C1C}">
                    <a14:useLocalDpi xmlns:a14="http://schemas.microsoft.com/office/drawing/2010/main" val="0"/>
                  </a:ext>
                </a:extLst>
              </a:blip>
              <a:srcRect t="15749" b="20039"/>
              <a:stretch>
                <a:fillRect/>
              </a:stretch>
            </p:blipFill>
            <p:spPr bwMode="auto">
              <a:xfrm>
                <a:off x="664234" y="8627"/>
                <a:ext cx="2409825" cy="76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6" name="Imagen 18" descr="C:\Users\Difusion\Documents\lo.jpg"/>
              <p:cNvPicPr>
                <a:picLocks noChangeAspect="1"/>
              </p:cNvPicPr>
              <p:nvPr/>
            </p:nvPicPr>
            <p:blipFill>
              <a:blip r:embed="rId4">
                <a:extLst>
                  <a:ext uri="{28A0092B-C50C-407E-A947-70E740481C1C}">
                    <a14:useLocalDpi xmlns:a14="http://schemas.microsoft.com/office/drawing/2010/main" val="0"/>
                  </a:ext>
                </a:extLst>
              </a:blip>
              <a:srcRect l="52448" t="3043"/>
              <a:stretch>
                <a:fillRect/>
              </a:stretch>
            </p:blipFill>
            <p:spPr bwMode="auto">
              <a:xfrm>
                <a:off x="7078206" y="0"/>
                <a:ext cx="653427"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2778" name="Grupo 9"/>
            <p:cNvGrpSpPr>
              <a:grpSpLocks/>
            </p:cNvGrpSpPr>
            <p:nvPr/>
          </p:nvGrpSpPr>
          <p:grpSpPr bwMode="auto">
            <a:xfrm>
              <a:off x="1756466" y="5949280"/>
              <a:ext cx="5817872" cy="792088"/>
              <a:chOff x="0" y="0"/>
              <a:chExt cx="5817960" cy="681990"/>
            </a:xfrm>
          </p:grpSpPr>
          <p:pic>
            <p:nvPicPr>
              <p:cNvPr id="32779" name="Imagen 10" descr="D:\DOCUMENTOS EXPORTADOS\logos ITSAO marca registrada\cacei.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63885" y="59376"/>
                <a:ext cx="85407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0" name="Cuadro de texto 3"/>
              <p:cNvSpPr txBox="1">
                <a:spLocks noChangeArrowheads="1"/>
              </p:cNvSpPr>
              <p:nvPr/>
            </p:nvSpPr>
            <p:spPr bwMode="auto">
              <a:xfrm>
                <a:off x="1068677" y="0"/>
                <a:ext cx="3400425"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tabLst>
                    <a:tab pos="2805113" algn="ctr"/>
                    <a:tab pos="2970213" algn="ctr"/>
                    <a:tab pos="5611813" algn="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805113" algn="ctr"/>
                    <a:tab pos="2970213" algn="ctr"/>
                    <a:tab pos="5611813" algn="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05113" algn="ctr"/>
                    <a:tab pos="2970213" algn="ctr"/>
                    <a:tab pos="5611813" algn="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9pPr>
              </a:lstStyle>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CARRETERA ACATLÁN-SAN JUAN IXCAQUIXTLA K.M 5.5</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UNIDAD TECNOLÓGICA ACATLÁN DE OSORIO, PUEBLA,</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C.P. 74949 Tels. (953) 53.41877 y 53.41878</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email: </a:t>
                </a:r>
                <a:r>
                  <a:rPr lang="en-US" altLang="es-MX" sz="800">
                    <a:solidFill>
                      <a:srgbClr val="000000"/>
                    </a:solidFill>
                    <a:latin typeface="Soberana Sans" panose="02000000000000000000" pitchFamily="50" charset="0"/>
                    <a:cs typeface="Times New Roman" panose="02020603050405020304" pitchFamily="18" charset="0"/>
                    <a:hlinkClick r:id="rId6"/>
                  </a:rPr>
                  <a:t>direccion.general@itsao.edu.mx</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hlinkClick r:id="rId7"/>
                  </a:rPr>
                  <a:t>www.itsao.edu.mx</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32781" name="Imagen 12" descr="C:\Users\Difusion\Documents\a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768" y="11875"/>
                <a:ext cx="366395" cy="62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2" name="Imagen 13" descr="C:\Users\Difusion\Documents\a2.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10742" y="23750"/>
                <a:ext cx="369570" cy="62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3" name="Imagen 14" descr="E:\RESPALDO 2013\NUEVOS EXPORTADOS\LOGOS 2012\conaic.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11875"/>
                <a:ext cx="500380" cy="57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2773" name="Imagen 27"/>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72300" y="249238"/>
            <a:ext cx="112871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Imagen 15" descr="C:\Users\Difusion\Documents\wewer.jpg"/>
          <p:cNvPicPr>
            <a:picLocks noChangeAspect="1" noChangeArrowheads="1"/>
          </p:cNvPicPr>
          <p:nvPr/>
        </p:nvPicPr>
        <p:blipFill>
          <a:blip r:embed="rId12">
            <a:extLst>
              <a:ext uri="{28A0092B-C50C-407E-A947-70E740481C1C}">
                <a14:useLocalDpi xmlns:a14="http://schemas.microsoft.com/office/drawing/2010/main" val="0"/>
              </a:ext>
            </a:extLst>
          </a:blip>
          <a:srcRect l="25040" r="15053"/>
          <a:stretch>
            <a:fillRect/>
          </a:stretch>
        </p:blipFill>
        <p:spPr bwMode="auto">
          <a:xfrm>
            <a:off x="1619250" y="5703888"/>
            <a:ext cx="63722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5" name="Rectángulo 1"/>
          <p:cNvSpPr>
            <a:spLocks noChangeArrowheads="1"/>
          </p:cNvSpPr>
          <p:nvPr/>
        </p:nvSpPr>
        <p:spPr bwMode="auto">
          <a:xfrm>
            <a:off x="107950" y="981075"/>
            <a:ext cx="5892800" cy="2030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endParaRPr lang="es-ES" altLang="es-MX" sz="1400">
              <a:solidFill>
                <a:srgbClr val="000000"/>
              </a:solidFill>
              <a:latin typeface="Arial" panose="020B0604020202020204" pitchFamily="34" charset="0"/>
            </a:endParaRPr>
          </a:p>
          <a:p>
            <a:pPr algn="ctr" eaLnBrk="1" hangingPunct="1">
              <a:spcBef>
                <a:spcPct val="0"/>
              </a:spcBef>
              <a:buFontTx/>
              <a:buNone/>
            </a:pPr>
            <a:r>
              <a:rPr lang="es-ES" altLang="es-MX" sz="1400" b="1">
                <a:latin typeface="Arial" panose="020B0604020202020204" pitchFamily="34" charset="0"/>
              </a:rPr>
              <a:t>PROGRAMA INSTITUCIONAL DE TUTORIAS</a:t>
            </a:r>
          </a:p>
          <a:p>
            <a:pPr algn="just" eaLnBrk="1" hangingPunct="1">
              <a:spcBef>
                <a:spcPct val="0"/>
              </a:spcBef>
              <a:buFontTx/>
              <a:buNone/>
            </a:pPr>
            <a:r>
              <a:rPr lang="es-ES" altLang="es-MX" sz="1400">
                <a:solidFill>
                  <a:srgbClr val="000000"/>
                </a:solidFill>
                <a:latin typeface="Arial" panose="020B0604020202020204" pitchFamily="34" charset="0"/>
              </a:rPr>
              <a:t>Programa que se desarrolla para todos los/las estudiantes inscritos en el ITSAO, mediante el cual se acompaña con un/una docente (tutor/a) durante toda su estadía, el cual tiene la responsabilidad de conocer a cada uno/a de sus estudiantes, dar seguimiento de sus actividades, calificaciones, y problemas que se presenten, previniendo las causas de DESERCIÓN Y REPROBACIÓN</a:t>
            </a:r>
            <a:r>
              <a:rPr lang="es-ES" altLang="es-MX" sz="1400" b="1">
                <a:solidFill>
                  <a:srgbClr val="000000"/>
                </a:solidFill>
                <a:latin typeface="Arial" panose="020B0604020202020204" pitchFamily="34" charset="0"/>
              </a:rPr>
              <a:t>. </a:t>
            </a:r>
            <a:r>
              <a:rPr lang="es-ES" altLang="es-MX" sz="1400">
                <a:solidFill>
                  <a:srgbClr val="000000"/>
                </a:solidFill>
                <a:latin typeface="Arial" panose="020B0604020202020204" pitchFamily="34" charset="0"/>
              </a:rPr>
              <a:t>La coordinadora del programa es la Psicóloga de la institución Lic. Angélica Elisa López Salazar.</a:t>
            </a:r>
            <a:endParaRPr lang="es-MX" altLang="es-MX" sz="1400">
              <a:latin typeface="Arial" panose="020B0604020202020204" pitchFamily="34" charset="0"/>
            </a:endParaRPr>
          </a:p>
        </p:txBody>
      </p:sp>
      <p:pic>
        <p:nvPicPr>
          <p:cNvPr id="32776" name="Imagen 18" descr="2A I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067425" y="1344613"/>
            <a:ext cx="281305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1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19" name="8 CuadroTexto"/>
          <p:cNvSpPr txBox="1">
            <a:spLocks noChangeArrowheads="1"/>
          </p:cNvSpPr>
          <p:nvPr/>
        </p:nvSpPr>
        <p:spPr bwMode="auto">
          <a:xfrm>
            <a:off x="3000375" y="357188"/>
            <a:ext cx="100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Arial" panose="020B0604020202020204" pitchFamily="34" charset="0"/>
            </a:endParaRPr>
          </a:p>
        </p:txBody>
      </p:sp>
      <p:sp>
        <p:nvSpPr>
          <p:cNvPr id="34820" name="9 CuadroTexto"/>
          <p:cNvSpPr txBox="1">
            <a:spLocks noChangeArrowheads="1"/>
          </p:cNvSpPr>
          <p:nvPr/>
        </p:nvSpPr>
        <p:spPr bwMode="auto">
          <a:xfrm>
            <a:off x="674688" y="1196975"/>
            <a:ext cx="7858125" cy="464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ES" altLang="es-MX" sz="1600" b="1">
                <a:latin typeface="Arial" panose="020B0604020202020204" pitchFamily="34" charset="0"/>
              </a:rPr>
              <a:t>CURSOS DE VERANO</a:t>
            </a:r>
            <a:endParaRPr lang="es-ES" altLang="es-MX" sz="1600">
              <a:latin typeface="Arial" panose="020B0604020202020204" pitchFamily="34" charset="0"/>
            </a:endParaRPr>
          </a:p>
          <a:p>
            <a:pPr algn="just" eaLnBrk="1" hangingPunct="1">
              <a:spcBef>
                <a:spcPct val="0"/>
              </a:spcBef>
              <a:buFontTx/>
              <a:buNone/>
            </a:pPr>
            <a:r>
              <a:rPr lang="es-ES" altLang="es-MX" sz="1600">
                <a:latin typeface="Arial" panose="020B0604020202020204" pitchFamily="34" charset="0"/>
              </a:rPr>
              <a:t> </a:t>
            </a:r>
          </a:p>
          <a:p>
            <a:pPr algn="just" eaLnBrk="1" hangingPunct="1">
              <a:spcBef>
                <a:spcPct val="0"/>
              </a:spcBef>
              <a:buFontTx/>
              <a:buNone/>
            </a:pPr>
            <a:r>
              <a:rPr lang="es-ES" altLang="es-MX" sz="2000">
                <a:latin typeface="Arial" panose="020B0604020202020204" pitchFamily="34" charset="0"/>
              </a:rPr>
              <a:t>Los cursos de verano representan una alternativa para que los/las estudiantes, cursen asignaturas de seriaciones largas durante los periodos vacacionales de verano.</a:t>
            </a:r>
          </a:p>
          <a:p>
            <a:pPr algn="just" eaLnBrk="1" hangingPunct="1">
              <a:spcBef>
                <a:spcPct val="0"/>
              </a:spcBef>
              <a:buFontTx/>
              <a:buNone/>
            </a:pPr>
            <a:endParaRPr lang="es-ES" altLang="es-MX" sz="2000">
              <a:latin typeface="Arial" panose="020B0604020202020204" pitchFamily="34" charset="0"/>
            </a:endParaRPr>
          </a:p>
          <a:p>
            <a:pPr algn="just" eaLnBrk="1" hangingPunct="1">
              <a:spcBef>
                <a:spcPct val="0"/>
              </a:spcBef>
              <a:buFontTx/>
              <a:buNone/>
            </a:pPr>
            <a:r>
              <a:rPr lang="es-ES" altLang="es-MX" sz="2000">
                <a:latin typeface="Arial" panose="020B0604020202020204" pitchFamily="34" charset="0"/>
              </a:rPr>
              <a:t> </a:t>
            </a:r>
          </a:p>
          <a:p>
            <a:pPr algn="just" eaLnBrk="1" hangingPunct="1">
              <a:spcBef>
                <a:spcPct val="0"/>
              </a:spcBef>
              <a:buFontTx/>
              <a:buNone/>
            </a:pPr>
            <a:endParaRPr lang="es-ES" altLang="es-MX" sz="2000">
              <a:latin typeface="Arial" panose="020B0604020202020204" pitchFamily="34" charset="0"/>
            </a:endParaRPr>
          </a:p>
          <a:p>
            <a:pPr algn="just" eaLnBrk="1" hangingPunct="1">
              <a:spcBef>
                <a:spcPct val="0"/>
              </a:spcBef>
              <a:buFontTx/>
              <a:buNone/>
            </a:pPr>
            <a:endParaRPr lang="es-ES" altLang="es-MX" sz="2000">
              <a:latin typeface="Arial" panose="020B0604020202020204" pitchFamily="34" charset="0"/>
            </a:endParaRPr>
          </a:p>
          <a:p>
            <a:pPr algn="just" eaLnBrk="1" hangingPunct="1">
              <a:spcBef>
                <a:spcPct val="0"/>
              </a:spcBef>
              <a:buFontTx/>
              <a:buNone/>
            </a:pPr>
            <a:endParaRPr lang="es-ES" altLang="es-MX" sz="2000">
              <a:latin typeface="Arial" panose="020B0604020202020204" pitchFamily="34" charset="0"/>
            </a:endParaRPr>
          </a:p>
          <a:p>
            <a:pPr algn="just" eaLnBrk="1" hangingPunct="1">
              <a:spcBef>
                <a:spcPct val="0"/>
              </a:spcBef>
              <a:buFontTx/>
              <a:buNone/>
            </a:pPr>
            <a:endParaRPr lang="es-ES" altLang="es-MX" sz="2000">
              <a:latin typeface="Arial" panose="020B0604020202020204" pitchFamily="34" charset="0"/>
            </a:endParaRPr>
          </a:p>
          <a:p>
            <a:pPr algn="just" eaLnBrk="1" hangingPunct="1">
              <a:spcBef>
                <a:spcPct val="0"/>
              </a:spcBef>
              <a:buFontTx/>
              <a:buNone/>
            </a:pPr>
            <a:r>
              <a:rPr lang="es-ES" altLang="es-MX" sz="2000">
                <a:latin typeface="Arial" panose="020B0604020202020204" pitchFamily="34" charset="0"/>
              </a:rPr>
              <a:t>El propósito fundamental es ofrecer cursos de alta calidad, impartidos por docentes de reconocido prestigio académico, para que los/las estudiantes se encuentren en posibilidades de concluir su carrera dentro de los límites establecidos</a:t>
            </a:r>
            <a:r>
              <a:rPr lang="es-ES" altLang="es-MX" sz="2400">
                <a:latin typeface="Arial" panose="020B0604020202020204" pitchFamily="34" charset="0"/>
              </a:rPr>
              <a:t>.</a:t>
            </a:r>
          </a:p>
        </p:txBody>
      </p:sp>
      <p:grpSp>
        <p:nvGrpSpPr>
          <p:cNvPr id="34821" name="Grupo 7"/>
          <p:cNvGrpSpPr>
            <a:grpSpLocks/>
          </p:cNvGrpSpPr>
          <p:nvPr/>
        </p:nvGrpSpPr>
        <p:grpSpPr bwMode="auto">
          <a:xfrm>
            <a:off x="93663" y="115888"/>
            <a:ext cx="8942387" cy="6626225"/>
            <a:chOff x="93402" y="116632"/>
            <a:chExt cx="8943543" cy="6624736"/>
          </a:xfrm>
        </p:grpSpPr>
        <p:grpSp>
          <p:nvGrpSpPr>
            <p:cNvPr id="34827" name="Grupo 8"/>
            <p:cNvGrpSpPr>
              <a:grpSpLocks/>
            </p:cNvGrpSpPr>
            <p:nvPr/>
          </p:nvGrpSpPr>
          <p:grpSpPr bwMode="auto">
            <a:xfrm>
              <a:off x="93402" y="116632"/>
              <a:ext cx="8943543" cy="1168845"/>
              <a:chOff x="664234" y="0"/>
              <a:chExt cx="7067399" cy="771262"/>
            </a:xfrm>
          </p:grpSpPr>
          <p:sp>
            <p:nvSpPr>
              <p:cNvPr id="34834" name="Text Box 5"/>
              <p:cNvSpPr txBox="1">
                <a:spLocks noChangeArrowheads="1"/>
              </p:cNvSpPr>
              <p:nvPr/>
            </p:nvSpPr>
            <p:spPr bwMode="auto">
              <a:xfrm>
                <a:off x="2070339" y="350861"/>
                <a:ext cx="4666956" cy="41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Instituto Tecnológico Superior de Acatlán de Osorio</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737373"/>
                    </a:solidFill>
                    <a:latin typeface="Soberana Sans Light" panose="02000000000000000000" pitchFamily="50" charset="0"/>
                    <a:cs typeface="Times New Roman" panose="02020603050405020304" pitchFamily="18" charset="0"/>
                  </a:rPr>
                  <a:t>Organismo Público Descentralizado del Gobierno del Estado de Puebla</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34835" name="0 Imagen" descr="SEP-LOGO ACTUALIZADO.jpg"/>
              <p:cNvPicPr>
                <a:picLocks noChangeAspect="1"/>
              </p:cNvPicPr>
              <p:nvPr/>
            </p:nvPicPr>
            <p:blipFill>
              <a:blip r:embed="rId4">
                <a:extLst>
                  <a:ext uri="{28A0092B-C50C-407E-A947-70E740481C1C}">
                    <a14:useLocalDpi xmlns:a14="http://schemas.microsoft.com/office/drawing/2010/main" val="0"/>
                  </a:ext>
                </a:extLst>
              </a:blip>
              <a:srcRect t="15749" b="20039"/>
              <a:stretch>
                <a:fillRect/>
              </a:stretch>
            </p:blipFill>
            <p:spPr bwMode="auto">
              <a:xfrm>
                <a:off x="664234" y="8627"/>
                <a:ext cx="2409825" cy="76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6" name="Text Box 5"/>
              <p:cNvSpPr txBox="1">
                <a:spLocks noChangeArrowheads="1"/>
              </p:cNvSpPr>
              <p:nvPr/>
            </p:nvSpPr>
            <p:spPr bwMode="auto">
              <a:xfrm>
                <a:off x="2070339" y="232914"/>
                <a:ext cx="3869055" cy="25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             TECNOLÓGICO NACIONAL DE MÉXICO</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000">
                    <a:solidFill>
                      <a:srgbClr val="000000"/>
                    </a:solidFill>
                    <a:latin typeface="EurekaSans-Light"/>
                    <a:cs typeface="Times New Roman" panose="02020603050405020304" pitchFamily="18" charset="0"/>
                  </a:rPr>
                  <a:t> </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200">
                    <a:solidFill>
                      <a:srgbClr val="000000"/>
                    </a:solidFill>
                    <a:latin typeface="Arial" panose="020B0604020202020204" pitchFamily="34" charset="0"/>
                    <a:cs typeface="Times New Roman" panose="02020603050405020304" pitchFamily="18" charset="0"/>
                  </a:rPr>
                  <a:t> </a:t>
                </a:r>
              </a:p>
            </p:txBody>
          </p:sp>
          <p:pic>
            <p:nvPicPr>
              <p:cNvPr id="34837" name="Imagen 18" descr="C:\Users\Difusion\Documents\lo.jpg"/>
              <p:cNvPicPr>
                <a:picLocks noChangeAspect="1"/>
              </p:cNvPicPr>
              <p:nvPr/>
            </p:nvPicPr>
            <p:blipFill>
              <a:blip r:embed="rId5">
                <a:extLst>
                  <a:ext uri="{28A0092B-C50C-407E-A947-70E740481C1C}">
                    <a14:useLocalDpi xmlns:a14="http://schemas.microsoft.com/office/drawing/2010/main" val="0"/>
                  </a:ext>
                </a:extLst>
              </a:blip>
              <a:srcRect l="52448" t="3043"/>
              <a:stretch>
                <a:fillRect/>
              </a:stretch>
            </p:blipFill>
            <p:spPr bwMode="auto">
              <a:xfrm>
                <a:off x="7078206" y="0"/>
                <a:ext cx="653427"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4828" name="Grupo 9"/>
            <p:cNvGrpSpPr>
              <a:grpSpLocks/>
            </p:cNvGrpSpPr>
            <p:nvPr/>
          </p:nvGrpSpPr>
          <p:grpSpPr bwMode="auto">
            <a:xfrm>
              <a:off x="1756466" y="5949280"/>
              <a:ext cx="5817872" cy="792088"/>
              <a:chOff x="0" y="0"/>
              <a:chExt cx="5817960" cy="681990"/>
            </a:xfrm>
          </p:grpSpPr>
          <p:pic>
            <p:nvPicPr>
              <p:cNvPr id="34829" name="Imagen 10" descr="D:\DOCUMENTOS EXPORTADOS\logos ITSAO marca registrada\cacei.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63885" y="59376"/>
                <a:ext cx="85407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30" name="Cuadro de texto 3"/>
              <p:cNvSpPr txBox="1">
                <a:spLocks noChangeArrowheads="1"/>
              </p:cNvSpPr>
              <p:nvPr/>
            </p:nvSpPr>
            <p:spPr bwMode="auto">
              <a:xfrm>
                <a:off x="1068677" y="0"/>
                <a:ext cx="3400425"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tabLst>
                    <a:tab pos="2805113" algn="ctr"/>
                    <a:tab pos="2970213" algn="ctr"/>
                    <a:tab pos="5611813" algn="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805113" algn="ctr"/>
                    <a:tab pos="2970213" algn="ctr"/>
                    <a:tab pos="5611813" algn="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05113" algn="ctr"/>
                    <a:tab pos="2970213" algn="ctr"/>
                    <a:tab pos="5611813" algn="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9pPr>
              </a:lstStyle>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CARRETERA ACATLÁN-SAN JUAN IXCAQUIXTLA K.M 5.5</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UNIDAD TECNOLÓGICA ACATLÁN DE OSORIO, PUEBLA,</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C.P. 74949 Tels. (953) 53.41877 y 53.41878</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email: </a:t>
                </a:r>
                <a:r>
                  <a:rPr lang="en-US" altLang="es-MX" sz="800">
                    <a:solidFill>
                      <a:srgbClr val="000000"/>
                    </a:solidFill>
                    <a:latin typeface="Soberana Sans" panose="02000000000000000000" pitchFamily="50" charset="0"/>
                    <a:cs typeface="Times New Roman" panose="02020603050405020304" pitchFamily="18" charset="0"/>
                    <a:hlinkClick r:id="rId7"/>
                  </a:rPr>
                  <a:t>direccion.general@itsao.edu.mx</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hlinkClick r:id="rId8"/>
                  </a:rPr>
                  <a:t>www.itsao.edu.mx</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34831" name="Imagen 12" descr="C:\Users\Difusion\Documents\a1.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8768" y="11875"/>
                <a:ext cx="366395" cy="62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2" name="Imagen 13" descr="C:\Users\Difusion\Documents\a2.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310742" y="23750"/>
                <a:ext cx="369570" cy="62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33" name="Imagen 14" descr="E:\RESPALDO 2013\NUEVOS EXPORTADOS\LOGOS 2012\conaic.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11875"/>
                <a:ext cx="500380" cy="57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4822" name="Imagen 1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72300" y="249238"/>
            <a:ext cx="112871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Imagen 17" descr="C:\Users\Difusion\Documents\wewer.jpg"/>
          <p:cNvPicPr>
            <a:picLocks noChangeAspect="1" noChangeArrowheads="1"/>
          </p:cNvPicPr>
          <p:nvPr/>
        </p:nvPicPr>
        <p:blipFill>
          <a:blip r:embed="rId13">
            <a:extLst>
              <a:ext uri="{28A0092B-C50C-407E-A947-70E740481C1C}">
                <a14:useLocalDpi xmlns:a14="http://schemas.microsoft.com/office/drawing/2010/main" val="0"/>
              </a:ext>
            </a:extLst>
          </a:blip>
          <a:srcRect l="25040" r="15053"/>
          <a:stretch>
            <a:fillRect/>
          </a:stretch>
        </p:blipFill>
        <p:spPr bwMode="auto">
          <a:xfrm>
            <a:off x="1619250" y="5703888"/>
            <a:ext cx="63722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Imagen 18" descr="C:\Users\Difusion\Documents\wewer.jpg"/>
          <p:cNvPicPr>
            <a:picLocks noChangeAspect="1" noChangeArrowheads="1"/>
          </p:cNvPicPr>
          <p:nvPr/>
        </p:nvPicPr>
        <p:blipFill>
          <a:blip r:embed="rId13">
            <a:extLst>
              <a:ext uri="{28A0092B-C50C-407E-A947-70E740481C1C}">
                <a14:useLocalDpi xmlns:a14="http://schemas.microsoft.com/office/drawing/2010/main" val="0"/>
              </a:ext>
            </a:extLst>
          </a:blip>
          <a:srcRect l="25040" r="15053"/>
          <a:stretch>
            <a:fillRect/>
          </a:stretch>
        </p:blipFill>
        <p:spPr bwMode="auto">
          <a:xfrm>
            <a:off x="1771650" y="5856288"/>
            <a:ext cx="63722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Imagen 19"/>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5076825" y="2787650"/>
            <a:ext cx="2552700" cy="160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6" name="Imagen 20"/>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309688" y="2778125"/>
            <a:ext cx="2325687" cy="1658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8 CuadroTexto"/>
          <p:cNvSpPr txBox="1">
            <a:spLocks noChangeArrowheads="1"/>
          </p:cNvSpPr>
          <p:nvPr/>
        </p:nvSpPr>
        <p:spPr bwMode="auto">
          <a:xfrm>
            <a:off x="3000375" y="357188"/>
            <a:ext cx="100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Arial" panose="020B0604020202020204" pitchFamily="34" charset="0"/>
            </a:endParaRPr>
          </a:p>
        </p:txBody>
      </p:sp>
      <p:sp>
        <p:nvSpPr>
          <p:cNvPr id="36867" name="9 CuadroTexto"/>
          <p:cNvSpPr txBox="1">
            <a:spLocks noChangeArrowheads="1"/>
          </p:cNvSpPr>
          <p:nvPr/>
        </p:nvSpPr>
        <p:spPr bwMode="auto">
          <a:xfrm>
            <a:off x="241300" y="1190625"/>
            <a:ext cx="8569325" cy="329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600" b="1">
                <a:latin typeface="Arial" panose="020B0604020202020204" pitchFamily="34" charset="0"/>
              </a:rPr>
              <a:t>ACTIVIDADES  EXTRAESCOLARES</a:t>
            </a:r>
            <a:endParaRPr lang="es-ES" altLang="es-MX" sz="1600" b="1">
              <a:latin typeface="Arial" panose="020B0604020202020204" pitchFamily="34" charset="0"/>
            </a:endParaRPr>
          </a:p>
          <a:p>
            <a:pPr eaLnBrk="1" hangingPunct="1">
              <a:spcBef>
                <a:spcPct val="0"/>
              </a:spcBef>
              <a:buFontTx/>
              <a:buNone/>
            </a:pPr>
            <a:endParaRPr lang="es-ES" altLang="es-MX" sz="1600">
              <a:latin typeface="Arial" panose="020B0604020202020204" pitchFamily="34" charset="0"/>
            </a:endParaRPr>
          </a:p>
          <a:p>
            <a:pPr algn="just" eaLnBrk="1" hangingPunct="1">
              <a:spcBef>
                <a:spcPct val="0"/>
              </a:spcBef>
              <a:buFontTx/>
              <a:buNone/>
            </a:pPr>
            <a:r>
              <a:rPr lang="es-ES" altLang="es-MX" sz="1600">
                <a:latin typeface="Arial" panose="020B0604020202020204" pitchFamily="34" charset="0"/>
              </a:rPr>
              <a:t>El Departamento de Difusión y Extensión, </a:t>
            </a:r>
            <a:r>
              <a:rPr lang="es-MX" altLang="es-MX" sz="1600">
                <a:latin typeface="Arial" panose="020B0604020202020204" pitchFamily="34" charset="0"/>
              </a:rPr>
              <a:t>coordina eventos sociales del instituto, con las condiciones óptimas necesarias. Además se encarga de dar la promoción de todas las carreras que se imparten en el instituto, al igual de dar a conocer a la sociedad de todas las actividades deportivas y culturales que se organizan dentro y fuera de la institución. </a:t>
            </a:r>
            <a:endParaRPr lang="es-ES" altLang="es-MX" sz="1600">
              <a:latin typeface="Arial" panose="020B0604020202020204" pitchFamily="34" charset="0"/>
            </a:endParaRPr>
          </a:p>
          <a:p>
            <a:pPr algn="just" eaLnBrk="1" hangingPunct="1">
              <a:spcBef>
                <a:spcPct val="0"/>
              </a:spcBef>
              <a:buFontTx/>
              <a:buNone/>
            </a:pPr>
            <a:r>
              <a:rPr lang="es-MX" altLang="es-MX" sz="1600">
                <a:latin typeface="Arial" panose="020B0604020202020204" pitchFamily="34" charset="0"/>
              </a:rPr>
              <a:t> </a:t>
            </a:r>
            <a:endParaRPr lang="es-ES" altLang="es-MX" sz="1600">
              <a:latin typeface="Arial" panose="020B0604020202020204" pitchFamily="34" charset="0"/>
            </a:endParaRPr>
          </a:p>
          <a:p>
            <a:pPr algn="just" eaLnBrk="1" hangingPunct="1">
              <a:spcBef>
                <a:spcPct val="0"/>
              </a:spcBef>
              <a:buFontTx/>
              <a:buNone/>
            </a:pPr>
            <a:r>
              <a:rPr lang="es-MX" altLang="es-MX" sz="1600">
                <a:latin typeface="Arial" panose="020B0604020202020204" pitchFamily="34" charset="0"/>
              </a:rPr>
              <a:t>En este departamento se realiza el trámite de inscripción  a actividades extraescolares que favorecen el desarrollo integral de los alumnos, ajedrez, futbol, básquetbol, música, danza, pintura, banda de guerra, locución, volibol y primeros auxilios. El cursar actividades extraescolares es requisito indispensable para el trámite de Servicio Social, teniendo un valor curricular de 1 crédito.</a:t>
            </a:r>
            <a:endParaRPr lang="es-ES" altLang="es-MX" sz="1600">
              <a:latin typeface="Arial" panose="020B0604020202020204" pitchFamily="34" charset="0"/>
            </a:endParaRPr>
          </a:p>
          <a:p>
            <a:pPr algn="just" eaLnBrk="1" hangingPunct="1">
              <a:spcBef>
                <a:spcPct val="0"/>
              </a:spcBef>
              <a:buFontTx/>
              <a:buNone/>
            </a:pPr>
            <a:r>
              <a:rPr lang="es-MX" altLang="es-MX" sz="1600">
                <a:latin typeface="Arial" panose="020B0604020202020204" pitchFamily="34" charset="0"/>
              </a:rPr>
              <a:t> </a:t>
            </a:r>
            <a:endParaRPr lang="es-ES" altLang="es-MX" sz="1600">
              <a:latin typeface="Arial" panose="020B0604020202020204" pitchFamily="34" charset="0"/>
            </a:endParaRPr>
          </a:p>
        </p:txBody>
      </p:sp>
      <p:grpSp>
        <p:nvGrpSpPr>
          <p:cNvPr id="36868" name="Grupo 10"/>
          <p:cNvGrpSpPr>
            <a:grpSpLocks/>
          </p:cNvGrpSpPr>
          <p:nvPr/>
        </p:nvGrpSpPr>
        <p:grpSpPr bwMode="auto">
          <a:xfrm>
            <a:off x="93663" y="115888"/>
            <a:ext cx="8870950" cy="6626225"/>
            <a:chOff x="93402" y="116632"/>
            <a:chExt cx="8871526" cy="6624736"/>
          </a:xfrm>
        </p:grpSpPr>
        <p:grpSp>
          <p:nvGrpSpPr>
            <p:cNvPr id="36879" name="Grupo 11"/>
            <p:cNvGrpSpPr>
              <a:grpSpLocks/>
            </p:cNvGrpSpPr>
            <p:nvPr/>
          </p:nvGrpSpPr>
          <p:grpSpPr bwMode="auto">
            <a:xfrm>
              <a:off x="93402" y="116632"/>
              <a:ext cx="8871526" cy="1168845"/>
              <a:chOff x="664234" y="0"/>
              <a:chExt cx="7010492" cy="771262"/>
            </a:xfrm>
          </p:grpSpPr>
          <p:sp>
            <p:nvSpPr>
              <p:cNvPr id="36886" name="Text Box 5"/>
              <p:cNvSpPr txBox="1">
                <a:spLocks noChangeArrowheads="1"/>
              </p:cNvSpPr>
              <p:nvPr/>
            </p:nvSpPr>
            <p:spPr bwMode="auto">
              <a:xfrm>
                <a:off x="2056674" y="328587"/>
                <a:ext cx="4666956" cy="41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Instituto Tecnológico Superior de Acatlán de Osorio</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737373"/>
                    </a:solidFill>
                    <a:latin typeface="Soberana Sans Light" panose="02000000000000000000" pitchFamily="50" charset="0"/>
                    <a:cs typeface="Times New Roman" panose="02020603050405020304" pitchFamily="18" charset="0"/>
                  </a:rPr>
                  <a:t>Organismo Público Descentralizado del Gobierno del Estado de Puebla</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36887" name="0 Imagen" descr="SEP-LOGO ACTUALIZADO.jpg"/>
              <p:cNvPicPr>
                <a:picLocks noChangeAspect="1"/>
              </p:cNvPicPr>
              <p:nvPr/>
            </p:nvPicPr>
            <p:blipFill>
              <a:blip r:embed="rId3">
                <a:extLst>
                  <a:ext uri="{28A0092B-C50C-407E-A947-70E740481C1C}">
                    <a14:useLocalDpi xmlns:a14="http://schemas.microsoft.com/office/drawing/2010/main" val="0"/>
                  </a:ext>
                </a:extLst>
              </a:blip>
              <a:srcRect t="15749" b="20039"/>
              <a:stretch>
                <a:fillRect/>
              </a:stretch>
            </p:blipFill>
            <p:spPr bwMode="auto">
              <a:xfrm>
                <a:off x="664234" y="8627"/>
                <a:ext cx="2409825" cy="76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8" name="Text Box 5"/>
              <p:cNvSpPr txBox="1">
                <a:spLocks noChangeArrowheads="1"/>
              </p:cNvSpPr>
              <p:nvPr/>
            </p:nvSpPr>
            <p:spPr bwMode="auto">
              <a:xfrm>
                <a:off x="2070339" y="232914"/>
                <a:ext cx="3869055" cy="25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             TECNOLÓGICO NACIONAL DE MÉXICO</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000">
                    <a:solidFill>
                      <a:srgbClr val="000000"/>
                    </a:solidFill>
                    <a:latin typeface="EurekaSans-Light"/>
                    <a:cs typeface="Times New Roman" panose="02020603050405020304" pitchFamily="18" charset="0"/>
                  </a:rPr>
                  <a:t> </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200">
                    <a:solidFill>
                      <a:srgbClr val="000000"/>
                    </a:solidFill>
                    <a:latin typeface="Arial" panose="020B0604020202020204" pitchFamily="34" charset="0"/>
                    <a:cs typeface="Times New Roman" panose="02020603050405020304" pitchFamily="18" charset="0"/>
                  </a:rPr>
                  <a:t> </a:t>
                </a:r>
              </a:p>
            </p:txBody>
          </p:sp>
          <p:pic>
            <p:nvPicPr>
              <p:cNvPr id="36889" name="Imagen 21" descr="C:\Users\Difusion\Documents\lo.jpg"/>
              <p:cNvPicPr>
                <a:picLocks noChangeAspect="1"/>
              </p:cNvPicPr>
              <p:nvPr/>
            </p:nvPicPr>
            <p:blipFill>
              <a:blip r:embed="rId4">
                <a:extLst>
                  <a:ext uri="{28A0092B-C50C-407E-A947-70E740481C1C}">
                    <a14:useLocalDpi xmlns:a14="http://schemas.microsoft.com/office/drawing/2010/main" val="0"/>
                  </a:ext>
                </a:extLst>
              </a:blip>
              <a:srcRect l="52448" t="3043"/>
              <a:stretch>
                <a:fillRect/>
              </a:stretch>
            </p:blipFill>
            <p:spPr bwMode="auto">
              <a:xfrm>
                <a:off x="7021300" y="0"/>
                <a:ext cx="653426"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880" name="Grupo 12"/>
            <p:cNvGrpSpPr>
              <a:grpSpLocks/>
            </p:cNvGrpSpPr>
            <p:nvPr/>
          </p:nvGrpSpPr>
          <p:grpSpPr bwMode="auto">
            <a:xfrm>
              <a:off x="1756466" y="5949280"/>
              <a:ext cx="5817872" cy="792088"/>
              <a:chOff x="0" y="0"/>
              <a:chExt cx="5817960" cy="681990"/>
            </a:xfrm>
          </p:grpSpPr>
          <p:pic>
            <p:nvPicPr>
              <p:cNvPr id="36881" name="Imagen 13" descr="D:\DOCUMENTOS EXPORTADOS\logos ITSAO marca registrada\cacei.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63885" y="59376"/>
                <a:ext cx="85407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2" name="Cuadro de texto 3"/>
              <p:cNvSpPr txBox="1">
                <a:spLocks noChangeArrowheads="1"/>
              </p:cNvSpPr>
              <p:nvPr/>
            </p:nvSpPr>
            <p:spPr bwMode="auto">
              <a:xfrm>
                <a:off x="1068677" y="0"/>
                <a:ext cx="3400425"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tabLst>
                    <a:tab pos="2805113" algn="ctr"/>
                    <a:tab pos="2970213" algn="ctr"/>
                    <a:tab pos="5611813" algn="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805113" algn="ctr"/>
                    <a:tab pos="2970213" algn="ctr"/>
                    <a:tab pos="5611813" algn="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05113" algn="ctr"/>
                    <a:tab pos="2970213" algn="ctr"/>
                    <a:tab pos="5611813" algn="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9pPr>
              </a:lstStyle>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CARRETERA ACATLÁN-SAN JUAN IXCAQUIXTLA K.M 5.5</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UNIDAD TECNOLÓGICA ACATLÁN DE OSORIO, PUEBLA,</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C.P. 74949 Tels. (953) 53.41877 y 53.41878</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email: </a:t>
                </a:r>
                <a:r>
                  <a:rPr lang="en-US" altLang="es-MX" sz="800">
                    <a:solidFill>
                      <a:srgbClr val="000000"/>
                    </a:solidFill>
                    <a:latin typeface="Soberana Sans" panose="02000000000000000000" pitchFamily="50" charset="0"/>
                    <a:cs typeface="Times New Roman" panose="02020603050405020304" pitchFamily="18" charset="0"/>
                    <a:hlinkClick r:id="rId6"/>
                  </a:rPr>
                  <a:t>direccion.general@itsao.edu.mx</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hlinkClick r:id="rId7"/>
                  </a:rPr>
                  <a:t>www.itsao.edu.mx</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36883" name="Imagen 15" descr="C:\Users\Difusion\Documents\a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768" y="11875"/>
                <a:ext cx="366395" cy="62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4" name="Imagen 16" descr="C:\Users\Difusion\Documents\a2.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10742" y="23750"/>
                <a:ext cx="369570" cy="62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85" name="Imagen 17" descr="E:\RESPALDO 2013\NUEVOS EXPORTADOS\LOGOS 2012\conaic.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11875"/>
                <a:ext cx="500380" cy="57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6869" name="Imagen 1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72300" y="249238"/>
            <a:ext cx="112871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0" name="Imagen 16" descr="C:\Users\Difusion\Documents\wewer.jpg"/>
          <p:cNvPicPr>
            <a:picLocks noChangeAspect="1" noChangeArrowheads="1"/>
          </p:cNvPicPr>
          <p:nvPr/>
        </p:nvPicPr>
        <p:blipFill>
          <a:blip r:embed="rId12">
            <a:extLst>
              <a:ext uri="{28A0092B-C50C-407E-A947-70E740481C1C}">
                <a14:useLocalDpi xmlns:a14="http://schemas.microsoft.com/office/drawing/2010/main" val="0"/>
              </a:ext>
            </a:extLst>
          </a:blip>
          <a:srcRect l="25040" r="15053"/>
          <a:stretch>
            <a:fillRect/>
          </a:stretch>
        </p:blipFill>
        <p:spPr bwMode="auto">
          <a:xfrm>
            <a:off x="1619250" y="5703888"/>
            <a:ext cx="63722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1" name="Imagen 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02288" y="5006975"/>
            <a:ext cx="1627187"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2" name="Imagen 4"/>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195513" y="5087938"/>
            <a:ext cx="1177925"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3" name="Imagen 6"/>
          <p:cNvPicPr>
            <a:picLocks noChangeAspect="1" noChangeArrowheads="1"/>
          </p:cNvPicPr>
          <p:nvPr/>
        </p:nvPicPr>
        <p:blipFill>
          <a:blip r:embed="rId15" cstate="print">
            <a:extLst>
              <a:ext uri="{28A0092B-C50C-407E-A947-70E740481C1C}">
                <a14:useLocalDpi xmlns:a14="http://schemas.microsoft.com/office/drawing/2010/main" val="0"/>
              </a:ext>
            </a:extLst>
          </a:blip>
          <a:srcRect t="17725" b="10568"/>
          <a:stretch>
            <a:fillRect/>
          </a:stretch>
        </p:blipFill>
        <p:spPr bwMode="auto">
          <a:xfrm>
            <a:off x="5626100" y="4106863"/>
            <a:ext cx="1620838" cy="773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4" name="Imagen 8"/>
          <p:cNvPicPr>
            <a:picLocks noChangeAspect="1" noChangeArrowheads="1"/>
          </p:cNvPicPr>
          <p:nvPr/>
        </p:nvPicPr>
        <p:blipFill>
          <a:blip r:embed="rId16" cstate="print">
            <a:extLst>
              <a:ext uri="{28A0092B-C50C-407E-A947-70E740481C1C}">
                <a14:useLocalDpi xmlns:a14="http://schemas.microsoft.com/office/drawing/2010/main" val="0"/>
              </a:ext>
            </a:extLst>
          </a:blip>
          <a:srcRect t="12183" b="28867"/>
          <a:stretch>
            <a:fillRect/>
          </a:stretch>
        </p:blipFill>
        <p:spPr bwMode="auto">
          <a:xfrm>
            <a:off x="2124075" y="4292600"/>
            <a:ext cx="1439863"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5" name="Imagen 10"/>
          <p:cNvPicPr>
            <a:picLocks noChangeAspect="1" noChangeArrowheads="1"/>
          </p:cNvPicPr>
          <p:nvPr/>
        </p:nvPicPr>
        <p:blipFill>
          <a:blip r:embed="rId17" cstate="print">
            <a:extLst>
              <a:ext uri="{28A0092B-C50C-407E-A947-70E740481C1C}">
                <a14:useLocalDpi xmlns:a14="http://schemas.microsoft.com/office/drawing/2010/main" val="0"/>
              </a:ext>
            </a:extLst>
          </a:blip>
          <a:srcRect t="33337"/>
          <a:stretch>
            <a:fillRect/>
          </a:stretch>
        </p:blipFill>
        <p:spPr bwMode="auto">
          <a:xfrm>
            <a:off x="3708400" y="4149725"/>
            <a:ext cx="1624013"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6" name="Imagen 12"/>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862388" y="4941888"/>
            <a:ext cx="1296987"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7" name="Imagen 14"/>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58775" y="4441825"/>
            <a:ext cx="1735138"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8" name="Imagen 17"/>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7402513" y="4116388"/>
            <a:ext cx="1398587"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8 CuadroTexto"/>
          <p:cNvSpPr txBox="1">
            <a:spLocks noChangeArrowheads="1"/>
          </p:cNvSpPr>
          <p:nvPr/>
        </p:nvSpPr>
        <p:spPr bwMode="auto">
          <a:xfrm>
            <a:off x="3000375" y="357188"/>
            <a:ext cx="100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Arial" panose="020B0604020202020204" pitchFamily="34" charset="0"/>
            </a:endParaRPr>
          </a:p>
        </p:txBody>
      </p:sp>
      <p:sp>
        <p:nvSpPr>
          <p:cNvPr id="38915" name="9 CuadroTexto"/>
          <p:cNvSpPr txBox="1">
            <a:spLocks noChangeArrowheads="1"/>
          </p:cNvSpPr>
          <p:nvPr/>
        </p:nvSpPr>
        <p:spPr bwMode="auto">
          <a:xfrm>
            <a:off x="468313" y="1412875"/>
            <a:ext cx="8215312"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MX" sz="1600" b="1">
                <a:latin typeface="Arial" panose="020B0604020202020204" pitchFamily="34" charset="0"/>
              </a:rPr>
              <a:t>INGLES</a:t>
            </a:r>
            <a:r>
              <a:rPr lang="es-ES" altLang="es-MX" sz="1600">
                <a:latin typeface="Arial" panose="020B0604020202020204" pitchFamily="34" charset="0"/>
              </a:rPr>
              <a:t>:</a:t>
            </a:r>
          </a:p>
          <a:p>
            <a:pPr eaLnBrk="1" hangingPunct="1">
              <a:spcBef>
                <a:spcPct val="0"/>
              </a:spcBef>
              <a:buFontTx/>
              <a:buNone/>
            </a:pPr>
            <a:r>
              <a:rPr lang="es-ES" altLang="es-MX" sz="1600">
                <a:latin typeface="Arial" panose="020B0604020202020204" pitchFamily="34" charset="0"/>
              </a:rPr>
              <a:t> </a:t>
            </a:r>
          </a:p>
          <a:p>
            <a:pPr algn="just" eaLnBrk="1" hangingPunct="1">
              <a:spcBef>
                <a:spcPct val="0"/>
              </a:spcBef>
              <a:buFontTx/>
              <a:buNone/>
            </a:pPr>
            <a:r>
              <a:rPr lang="es-ES" altLang="es-MX" sz="1600">
                <a:latin typeface="Arial" panose="020B0604020202020204" pitchFamily="34" charset="0"/>
              </a:rPr>
              <a:t>Su objetivo es proporcionar el nivel adecuado de ingles técnico para que el/la estudiante, tenga la capacidad de asimilar documentales y aplicar sus conocimientos en redacción.</a:t>
            </a:r>
          </a:p>
          <a:p>
            <a:pPr algn="just" eaLnBrk="1" hangingPunct="1">
              <a:spcBef>
                <a:spcPct val="0"/>
              </a:spcBef>
              <a:buFontTx/>
              <a:buNone/>
            </a:pPr>
            <a:r>
              <a:rPr lang="es-ES" altLang="es-MX" sz="1600">
                <a:latin typeface="Arial" panose="020B0604020202020204" pitchFamily="34" charset="0"/>
              </a:rPr>
              <a:t> </a:t>
            </a:r>
          </a:p>
          <a:p>
            <a:pPr algn="just" eaLnBrk="1" hangingPunct="1">
              <a:spcBef>
                <a:spcPct val="0"/>
              </a:spcBef>
              <a:buFont typeface="Wingdings" panose="05000000000000000000" pitchFamily="2" charset="2"/>
              <a:buChar char="§"/>
            </a:pPr>
            <a:r>
              <a:rPr lang="es-ES" altLang="es-MX" sz="1600">
                <a:latin typeface="Arial" panose="020B0604020202020204" pitchFamily="34" charset="0"/>
              </a:rPr>
              <a:t>Entendimiento de audio</a:t>
            </a:r>
          </a:p>
          <a:p>
            <a:pPr algn="just" eaLnBrk="1" hangingPunct="1">
              <a:spcBef>
                <a:spcPct val="0"/>
              </a:spcBef>
              <a:buFont typeface="Wingdings" panose="05000000000000000000" pitchFamily="2" charset="2"/>
              <a:buChar char="§"/>
            </a:pPr>
            <a:r>
              <a:rPr lang="es-ES" altLang="es-MX" sz="1600">
                <a:latin typeface="Arial" panose="020B0604020202020204" pitchFamily="34" charset="0"/>
              </a:rPr>
              <a:t>Estructuras gramaticales</a:t>
            </a:r>
          </a:p>
          <a:p>
            <a:pPr algn="just" eaLnBrk="1" hangingPunct="1">
              <a:spcBef>
                <a:spcPct val="0"/>
              </a:spcBef>
              <a:buFont typeface="Wingdings" panose="05000000000000000000" pitchFamily="2" charset="2"/>
              <a:buChar char="§"/>
            </a:pPr>
            <a:r>
              <a:rPr lang="es-ES" altLang="es-MX" sz="1600">
                <a:latin typeface="Arial" panose="020B0604020202020204" pitchFamily="34" charset="0"/>
              </a:rPr>
              <a:t>Lectura y  comprensión</a:t>
            </a:r>
          </a:p>
          <a:p>
            <a:pPr algn="just" eaLnBrk="1" hangingPunct="1">
              <a:spcBef>
                <a:spcPct val="0"/>
              </a:spcBef>
              <a:buFont typeface="Wingdings" panose="05000000000000000000" pitchFamily="2" charset="2"/>
              <a:buChar char="§"/>
            </a:pPr>
            <a:r>
              <a:rPr lang="es-ES" altLang="es-MX" sz="1600">
                <a:latin typeface="Arial" panose="020B0604020202020204" pitchFamily="34" charset="0"/>
              </a:rPr>
              <a:t>Conversación</a:t>
            </a:r>
          </a:p>
          <a:p>
            <a:pPr algn="just" eaLnBrk="1" hangingPunct="1">
              <a:spcBef>
                <a:spcPct val="0"/>
              </a:spcBef>
              <a:buFontTx/>
              <a:buNone/>
            </a:pPr>
            <a:endParaRPr lang="es-MX" altLang="es-MX" sz="1600">
              <a:latin typeface="Arial" panose="020B0604020202020204" pitchFamily="34" charset="0"/>
            </a:endParaRPr>
          </a:p>
          <a:p>
            <a:pPr algn="just" eaLnBrk="1" hangingPunct="1">
              <a:spcBef>
                <a:spcPct val="0"/>
              </a:spcBef>
              <a:buFontTx/>
              <a:buNone/>
            </a:pPr>
            <a:r>
              <a:rPr lang="es-MX" altLang="es-MX" sz="1600">
                <a:latin typeface="Arial" panose="020B0604020202020204" pitchFamily="34" charset="0"/>
              </a:rPr>
              <a:t>Requisito necesario para poder Titularse ya que se necesita acreditar con el nivel B1 mínimo, de acuerdo al Marco Común Europeo de Referencia (MCER), en cualquiera de las siguientes opciones:</a:t>
            </a:r>
          </a:p>
          <a:p>
            <a:pPr algn="just" eaLnBrk="1" hangingPunct="1">
              <a:spcBef>
                <a:spcPct val="0"/>
              </a:spcBef>
              <a:buFont typeface="Wingdings" panose="05000000000000000000" pitchFamily="2" charset="2"/>
              <a:buChar char="§"/>
            </a:pPr>
            <a:r>
              <a:rPr lang="es-MX" altLang="es-MX" sz="1600">
                <a:latin typeface="Arial" panose="020B0604020202020204" pitchFamily="34" charset="0"/>
              </a:rPr>
              <a:t> Curso Escolarizado</a:t>
            </a:r>
          </a:p>
          <a:p>
            <a:pPr algn="just" eaLnBrk="1" hangingPunct="1">
              <a:spcBef>
                <a:spcPct val="0"/>
              </a:spcBef>
              <a:buFont typeface="Wingdings" panose="05000000000000000000" pitchFamily="2" charset="2"/>
              <a:buChar char="§"/>
            </a:pPr>
            <a:r>
              <a:rPr lang="es-MX" altLang="es-MX" sz="1600">
                <a:latin typeface="Arial" panose="020B0604020202020204" pitchFamily="34" charset="0"/>
              </a:rPr>
              <a:t> Examen de conocimientos (tiene costo)</a:t>
            </a:r>
          </a:p>
          <a:p>
            <a:pPr algn="just" eaLnBrk="1" hangingPunct="1">
              <a:spcBef>
                <a:spcPct val="0"/>
              </a:spcBef>
              <a:buFont typeface="Wingdings" panose="05000000000000000000" pitchFamily="2" charset="2"/>
              <a:buChar char="§"/>
            </a:pPr>
            <a:r>
              <a:rPr lang="es-MX" altLang="es-MX" sz="1600">
                <a:latin typeface="Arial" panose="020B0604020202020204" pitchFamily="34" charset="0"/>
              </a:rPr>
              <a:t> Curso Taller de acreditación (tiene costo)</a:t>
            </a:r>
          </a:p>
          <a:p>
            <a:pPr algn="just" eaLnBrk="1" hangingPunct="1">
              <a:spcBef>
                <a:spcPct val="0"/>
              </a:spcBef>
              <a:buFont typeface="Wingdings" panose="05000000000000000000" pitchFamily="2" charset="2"/>
              <a:buChar char="§"/>
            </a:pPr>
            <a:r>
              <a:rPr lang="es-ES" altLang="es-MX" sz="1600">
                <a:latin typeface="Arial" panose="020B0604020202020204" pitchFamily="34" charset="0"/>
              </a:rPr>
              <a:t>Acreditación TOEFL con un mínimo de 350 puntos (tiene costo)</a:t>
            </a:r>
            <a:endParaRPr lang="es-MX" altLang="es-MX" sz="1600">
              <a:latin typeface="Arial" panose="020B0604020202020204" pitchFamily="34" charset="0"/>
            </a:endParaRPr>
          </a:p>
          <a:p>
            <a:pPr eaLnBrk="1" hangingPunct="1">
              <a:spcBef>
                <a:spcPct val="0"/>
              </a:spcBef>
              <a:buFontTx/>
              <a:buNone/>
            </a:pPr>
            <a:endParaRPr lang="es-ES" altLang="es-MX" sz="1600">
              <a:latin typeface="Arial" panose="020B0604020202020204" pitchFamily="34" charset="0"/>
            </a:endParaRPr>
          </a:p>
        </p:txBody>
      </p:sp>
      <p:grpSp>
        <p:nvGrpSpPr>
          <p:cNvPr id="38916" name="Grupo 7"/>
          <p:cNvGrpSpPr>
            <a:grpSpLocks/>
          </p:cNvGrpSpPr>
          <p:nvPr/>
        </p:nvGrpSpPr>
        <p:grpSpPr bwMode="auto">
          <a:xfrm>
            <a:off x="93663" y="115888"/>
            <a:ext cx="8942387" cy="6626225"/>
            <a:chOff x="93402" y="116632"/>
            <a:chExt cx="8943543" cy="6624736"/>
          </a:xfrm>
        </p:grpSpPr>
        <p:grpSp>
          <p:nvGrpSpPr>
            <p:cNvPr id="38920" name="Grupo 8"/>
            <p:cNvGrpSpPr>
              <a:grpSpLocks/>
            </p:cNvGrpSpPr>
            <p:nvPr/>
          </p:nvGrpSpPr>
          <p:grpSpPr bwMode="auto">
            <a:xfrm>
              <a:off x="93402" y="116632"/>
              <a:ext cx="8943543" cy="1176261"/>
              <a:chOff x="664234" y="0"/>
              <a:chExt cx="7067399" cy="776156"/>
            </a:xfrm>
          </p:grpSpPr>
          <p:sp>
            <p:nvSpPr>
              <p:cNvPr id="38927" name="Text Box 5"/>
              <p:cNvSpPr txBox="1">
                <a:spLocks noChangeArrowheads="1"/>
              </p:cNvSpPr>
              <p:nvPr/>
            </p:nvSpPr>
            <p:spPr bwMode="auto">
              <a:xfrm>
                <a:off x="2076955" y="358961"/>
                <a:ext cx="4666956" cy="41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Instituto Tecnológico Superior de Acatlán de Osorio</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737373"/>
                    </a:solidFill>
                    <a:latin typeface="Soberana Sans Light" panose="02000000000000000000" pitchFamily="50" charset="0"/>
                    <a:cs typeface="Times New Roman" panose="02020603050405020304" pitchFamily="18" charset="0"/>
                  </a:rPr>
                  <a:t>Organismo Público Descentralizado del Gobierno del Estado de Puebla</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38928" name="0 Imagen" descr="SEP-LOGO ACTUALIZADO.jpg"/>
              <p:cNvPicPr>
                <a:picLocks noChangeAspect="1"/>
              </p:cNvPicPr>
              <p:nvPr/>
            </p:nvPicPr>
            <p:blipFill>
              <a:blip r:embed="rId3">
                <a:extLst>
                  <a:ext uri="{28A0092B-C50C-407E-A947-70E740481C1C}">
                    <a14:useLocalDpi xmlns:a14="http://schemas.microsoft.com/office/drawing/2010/main" val="0"/>
                  </a:ext>
                </a:extLst>
              </a:blip>
              <a:srcRect t="15749" b="20039"/>
              <a:stretch>
                <a:fillRect/>
              </a:stretch>
            </p:blipFill>
            <p:spPr bwMode="auto">
              <a:xfrm>
                <a:off x="664234" y="8627"/>
                <a:ext cx="2409825" cy="76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9" name="Text Box 5"/>
              <p:cNvSpPr txBox="1">
                <a:spLocks noChangeArrowheads="1"/>
              </p:cNvSpPr>
              <p:nvPr/>
            </p:nvSpPr>
            <p:spPr bwMode="auto">
              <a:xfrm>
                <a:off x="2070339" y="232914"/>
                <a:ext cx="3869055" cy="25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             TECNOLÓGICO NACIONAL DE MÉXICO</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000">
                    <a:solidFill>
                      <a:srgbClr val="000000"/>
                    </a:solidFill>
                    <a:latin typeface="EurekaSans-Light"/>
                    <a:cs typeface="Times New Roman" panose="02020603050405020304" pitchFamily="18" charset="0"/>
                  </a:rPr>
                  <a:t> </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200">
                    <a:solidFill>
                      <a:srgbClr val="000000"/>
                    </a:solidFill>
                    <a:latin typeface="Arial" panose="020B0604020202020204" pitchFamily="34" charset="0"/>
                    <a:cs typeface="Times New Roman" panose="02020603050405020304" pitchFamily="18" charset="0"/>
                  </a:rPr>
                  <a:t> </a:t>
                </a:r>
              </a:p>
            </p:txBody>
          </p:sp>
          <p:pic>
            <p:nvPicPr>
              <p:cNvPr id="38930" name="Imagen 18" descr="C:\Users\Difusion\Documents\lo.jpg"/>
              <p:cNvPicPr>
                <a:picLocks noChangeAspect="1"/>
              </p:cNvPicPr>
              <p:nvPr/>
            </p:nvPicPr>
            <p:blipFill>
              <a:blip r:embed="rId4">
                <a:extLst>
                  <a:ext uri="{28A0092B-C50C-407E-A947-70E740481C1C}">
                    <a14:useLocalDpi xmlns:a14="http://schemas.microsoft.com/office/drawing/2010/main" val="0"/>
                  </a:ext>
                </a:extLst>
              </a:blip>
              <a:srcRect l="52448" t="3043"/>
              <a:stretch>
                <a:fillRect/>
              </a:stretch>
            </p:blipFill>
            <p:spPr bwMode="auto">
              <a:xfrm>
                <a:off x="7078206" y="0"/>
                <a:ext cx="653427"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8921" name="Grupo 9"/>
            <p:cNvGrpSpPr>
              <a:grpSpLocks/>
            </p:cNvGrpSpPr>
            <p:nvPr/>
          </p:nvGrpSpPr>
          <p:grpSpPr bwMode="auto">
            <a:xfrm>
              <a:off x="1756466" y="5949280"/>
              <a:ext cx="5817872" cy="792088"/>
              <a:chOff x="0" y="0"/>
              <a:chExt cx="5817960" cy="681990"/>
            </a:xfrm>
          </p:grpSpPr>
          <p:pic>
            <p:nvPicPr>
              <p:cNvPr id="38922" name="Imagen 10" descr="D:\DOCUMENTOS EXPORTADOS\logos ITSAO marca registrada\cacei.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63885" y="59376"/>
                <a:ext cx="85407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23" name="Cuadro de texto 3"/>
              <p:cNvSpPr txBox="1">
                <a:spLocks noChangeArrowheads="1"/>
              </p:cNvSpPr>
              <p:nvPr/>
            </p:nvSpPr>
            <p:spPr bwMode="auto">
              <a:xfrm>
                <a:off x="1068677" y="0"/>
                <a:ext cx="3400425"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tabLst>
                    <a:tab pos="2805113" algn="ctr"/>
                    <a:tab pos="2970213" algn="ctr"/>
                    <a:tab pos="5611813" algn="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805113" algn="ctr"/>
                    <a:tab pos="2970213" algn="ctr"/>
                    <a:tab pos="5611813" algn="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05113" algn="ctr"/>
                    <a:tab pos="2970213" algn="ctr"/>
                    <a:tab pos="5611813" algn="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9pPr>
              </a:lstStyle>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CARRETERA ACATLÁN-SAN JUAN IXCAQUIXTLA K.M 5.5</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UNIDAD TECNOLÓGICA ACATLÁN DE OSORIO, PUEBLA,</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C.P. 74949 Tels. (953) 53.41877 y 53.41878</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email: </a:t>
                </a:r>
                <a:r>
                  <a:rPr lang="en-US" altLang="es-MX" sz="800">
                    <a:solidFill>
                      <a:srgbClr val="000000"/>
                    </a:solidFill>
                    <a:latin typeface="Soberana Sans" panose="02000000000000000000" pitchFamily="50" charset="0"/>
                    <a:cs typeface="Times New Roman" panose="02020603050405020304" pitchFamily="18" charset="0"/>
                    <a:hlinkClick r:id="rId6"/>
                  </a:rPr>
                  <a:t>direccion.general@itsao.edu.mx</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hlinkClick r:id="rId7"/>
                  </a:rPr>
                  <a:t>www.itsao.edu.mx</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38924" name="Imagen 12" descr="C:\Users\Difusion\Documents\a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768" y="11875"/>
                <a:ext cx="366395" cy="62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5" name="Imagen 13" descr="C:\Users\Difusion\Documents\a2.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10742" y="23750"/>
                <a:ext cx="369570" cy="62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26" name="Imagen 14" descr="E:\RESPALDO 2013\NUEVOS EXPORTADOS\LOGOS 2012\conaic.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11875"/>
                <a:ext cx="500380" cy="57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38917" name="Imagen 1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72300" y="249238"/>
            <a:ext cx="112871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8" name="Imagen 16" descr="C:\Users\Difusion\Documents\wewer.jpg"/>
          <p:cNvPicPr>
            <a:picLocks noChangeAspect="1" noChangeArrowheads="1"/>
          </p:cNvPicPr>
          <p:nvPr/>
        </p:nvPicPr>
        <p:blipFill>
          <a:blip r:embed="rId12">
            <a:extLst>
              <a:ext uri="{28A0092B-C50C-407E-A947-70E740481C1C}">
                <a14:useLocalDpi xmlns:a14="http://schemas.microsoft.com/office/drawing/2010/main" val="0"/>
              </a:ext>
            </a:extLst>
          </a:blip>
          <a:srcRect l="25040" r="15053"/>
          <a:stretch>
            <a:fillRect/>
          </a:stretch>
        </p:blipFill>
        <p:spPr bwMode="auto">
          <a:xfrm>
            <a:off x="1619250" y="5703888"/>
            <a:ext cx="63722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9" name="Imagen 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067050" y="2565400"/>
            <a:ext cx="5608638" cy="134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8 CuadroTexto"/>
          <p:cNvSpPr txBox="1">
            <a:spLocks noChangeArrowheads="1"/>
          </p:cNvSpPr>
          <p:nvPr/>
        </p:nvSpPr>
        <p:spPr bwMode="auto">
          <a:xfrm>
            <a:off x="3000375" y="357188"/>
            <a:ext cx="100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Arial" panose="020B0604020202020204" pitchFamily="34" charset="0"/>
            </a:endParaRPr>
          </a:p>
        </p:txBody>
      </p:sp>
      <p:sp>
        <p:nvSpPr>
          <p:cNvPr id="10" name="9 CuadroTexto">
            <a:extLst>
              <a:ext uri="{FF2B5EF4-FFF2-40B4-BE49-F238E27FC236}">
                <a16:creationId xmlns:a16="http://schemas.microsoft.com/office/drawing/2014/main" xmlns="" id="{659B1B9D-4D03-4BAF-8ED9-FCB554EB69F6}"/>
              </a:ext>
            </a:extLst>
          </p:cNvPr>
          <p:cNvSpPr txBox="1"/>
          <p:nvPr/>
        </p:nvSpPr>
        <p:spPr>
          <a:xfrm>
            <a:off x="251520" y="2276872"/>
            <a:ext cx="8568952" cy="6355586"/>
          </a:xfrm>
          <a:prstGeom prst="rect">
            <a:avLst/>
          </a:prstGeom>
          <a:noFill/>
        </p:spPr>
        <p:txBody>
          <a:bodyPr numCol="2">
            <a:spAutoFit/>
          </a:bodyPr>
          <a:lstStyle/>
          <a:p>
            <a:pPr algn="ctr" eaLnBrk="1" hangingPunct="1">
              <a:defRPr/>
            </a:pPr>
            <a:endParaRPr lang="es-ES" sz="1300" b="1" dirty="0">
              <a:latin typeface="+mj-lt"/>
            </a:endParaRPr>
          </a:p>
          <a:p>
            <a:pPr algn="ctr" eaLnBrk="1" hangingPunct="1">
              <a:defRPr/>
            </a:pPr>
            <a:r>
              <a:rPr lang="es-ES" sz="1300" b="1" dirty="0">
                <a:latin typeface="+mj-lt"/>
              </a:rPr>
              <a:t>SUBDIRECCIÓN DE SERVICIOS ADMINISTRATIVOS</a:t>
            </a:r>
            <a:endParaRPr lang="es-ES" sz="1300" dirty="0">
              <a:latin typeface="+mj-lt"/>
            </a:endParaRPr>
          </a:p>
          <a:p>
            <a:pPr algn="ctr" eaLnBrk="1" hangingPunct="1">
              <a:defRPr/>
            </a:pPr>
            <a:r>
              <a:rPr lang="es-ES" sz="1300" dirty="0">
                <a:latin typeface="+mj-lt"/>
              </a:rPr>
              <a:t>M.I.A. María del Carmen Santos Lobato</a:t>
            </a:r>
          </a:p>
          <a:p>
            <a:pPr algn="ctr" eaLnBrk="1" hangingPunct="1">
              <a:defRPr/>
            </a:pPr>
            <a:r>
              <a:rPr lang="es-ES" sz="1300" b="1" dirty="0">
                <a:latin typeface="+mj-lt"/>
              </a:rPr>
              <a:t>SUBDIRECCIÓN DE PLANEACIÓN Y  VINCULACIÓN</a:t>
            </a:r>
            <a:endParaRPr lang="es-ES" sz="1300" dirty="0">
              <a:latin typeface="+mj-lt"/>
            </a:endParaRPr>
          </a:p>
          <a:p>
            <a:pPr algn="ctr" eaLnBrk="1" hangingPunct="1">
              <a:defRPr/>
            </a:pPr>
            <a:r>
              <a:rPr lang="es-ES" sz="1300" dirty="0">
                <a:latin typeface="+mj-lt"/>
              </a:rPr>
              <a:t>M.I.A. Ana María Juárez Flores </a:t>
            </a:r>
          </a:p>
          <a:p>
            <a:pPr algn="ctr" eaLnBrk="1" hangingPunct="1">
              <a:defRPr/>
            </a:pPr>
            <a:r>
              <a:rPr lang="es-ES" sz="1300" b="1" dirty="0">
                <a:latin typeface="+mj-lt"/>
              </a:rPr>
              <a:t>DIVISION DE LA CARRERA DE INGENIERÍA EN INFORMÁTICA</a:t>
            </a:r>
            <a:endParaRPr lang="es-ES" sz="1300" dirty="0">
              <a:latin typeface="+mj-lt"/>
            </a:endParaRPr>
          </a:p>
          <a:p>
            <a:pPr algn="ctr" eaLnBrk="1" hangingPunct="1">
              <a:defRPr/>
            </a:pPr>
            <a:r>
              <a:rPr lang="es-ES" sz="1300" dirty="0">
                <a:latin typeface="+mj-lt"/>
              </a:rPr>
              <a:t>Lic. Mauro Hernández Romano</a:t>
            </a:r>
          </a:p>
          <a:p>
            <a:pPr algn="ctr" eaLnBrk="1" hangingPunct="1">
              <a:defRPr/>
            </a:pPr>
            <a:r>
              <a:rPr lang="es-ES" sz="1300" b="1" dirty="0">
                <a:latin typeface="+mj-lt"/>
              </a:rPr>
              <a:t>DIVISION DE LA CARRERA DE INGENIERIA INDUSTRIAL</a:t>
            </a:r>
            <a:endParaRPr lang="es-ES" sz="1300" dirty="0">
              <a:latin typeface="+mj-lt"/>
            </a:endParaRPr>
          </a:p>
          <a:p>
            <a:pPr algn="ctr" eaLnBrk="1" hangingPunct="1">
              <a:defRPr/>
            </a:pPr>
            <a:r>
              <a:rPr lang="es-ES" sz="1300" dirty="0">
                <a:latin typeface="+mj-lt"/>
              </a:rPr>
              <a:t>Ing. Ulises Salvador Reyes Saavedra</a:t>
            </a:r>
          </a:p>
          <a:p>
            <a:pPr algn="ctr" eaLnBrk="1" hangingPunct="1">
              <a:defRPr/>
            </a:pPr>
            <a:r>
              <a:rPr lang="es-ES" sz="1300" b="1" dirty="0">
                <a:latin typeface="+mj-lt"/>
              </a:rPr>
              <a:t>DIVISION DE LA CARRERA DE INGENIERIA ELECTRÓNICA</a:t>
            </a:r>
            <a:endParaRPr lang="es-ES" sz="1300" dirty="0">
              <a:latin typeface="+mj-lt"/>
            </a:endParaRPr>
          </a:p>
          <a:p>
            <a:pPr algn="ctr" eaLnBrk="1" hangingPunct="1">
              <a:defRPr/>
            </a:pPr>
            <a:r>
              <a:rPr lang="es-ES" sz="1300" dirty="0">
                <a:latin typeface="+mj-lt"/>
              </a:rPr>
              <a:t>M.C. Juan José Rivera Toledo</a:t>
            </a:r>
          </a:p>
          <a:p>
            <a:pPr algn="ctr" eaLnBrk="1" hangingPunct="1">
              <a:defRPr/>
            </a:pPr>
            <a:r>
              <a:rPr lang="es-ES" sz="1300" b="1" dirty="0">
                <a:latin typeface="+mj-lt"/>
              </a:rPr>
              <a:t>DIVISION DE LA CARRERA DE INGENIERÍA EN INDUSTRIAS ALIMENTARIAS</a:t>
            </a:r>
            <a:endParaRPr lang="es-ES" sz="1300" dirty="0">
              <a:latin typeface="+mj-lt"/>
            </a:endParaRPr>
          </a:p>
          <a:p>
            <a:pPr algn="ctr" eaLnBrk="1" hangingPunct="1">
              <a:defRPr/>
            </a:pPr>
            <a:r>
              <a:rPr lang="es-ES" sz="1300" dirty="0">
                <a:latin typeface="+mj-lt"/>
              </a:rPr>
              <a:t>Ing. Eleodoro Gabilan Linares</a:t>
            </a:r>
          </a:p>
          <a:p>
            <a:pPr algn="ctr" eaLnBrk="1" hangingPunct="1">
              <a:defRPr/>
            </a:pPr>
            <a:r>
              <a:rPr lang="es-ES" sz="1300" b="1" dirty="0">
                <a:latin typeface="+mj-lt"/>
              </a:rPr>
              <a:t>DIVISION DE LA CARRERA DE INGENIERÍA EN GESTIÓN EMPRESARIAL</a:t>
            </a:r>
            <a:endParaRPr lang="es-ES" sz="1300" dirty="0">
              <a:latin typeface="+mj-lt"/>
            </a:endParaRPr>
          </a:p>
          <a:p>
            <a:pPr algn="ctr" eaLnBrk="1" hangingPunct="1">
              <a:defRPr/>
            </a:pPr>
            <a:r>
              <a:rPr lang="es-ES" sz="1300" dirty="0">
                <a:latin typeface="+mj-lt"/>
              </a:rPr>
              <a:t>C.P. Lorena Trujillo Cisneros</a:t>
            </a:r>
          </a:p>
          <a:p>
            <a:pPr algn="ctr" eaLnBrk="1" hangingPunct="1">
              <a:defRPr/>
            </a:pPr>
            <a:endParaRPr lang="es-ES" sz="1300" b="1" dirty="0">
              <a:latin typeface="+mj-lt"/>
            </a:endParaRPr>
          </a:p>
          <a:p>
            <a:pPr algn="ctr" eaLnBrk="1" hangingPunct="1">
              <a:defRPr/>
            </a:pPr>
            <a:endParaRPr lang="es-ES" sz="1300" b="1" dirty="0">
              <a:latin typeface="+mj-lt"/>
            </a:endParaRPr>
          </a:p>
          <a:p>
            <a:pPr algn="ctr" eaLnBrk="1" hangingPunct="1">
              <a:defRPr/>
            </a:pPr>
            <a:endParaRPr lang="es-ES" sz="1300" b="1" dirty="0">
              <a:latin typeface="+mj-lt"/>
            </a:endParaRPr>
          </a:p>
          <a:p>
            <a:pPr algn="ctr" eaLnBrk="1" hangingPunct="1">
              <a:defRPr/>
            </a:pPr>
            <a:endParaRPr lang="es-ES" sz="1300" b="1" dirty="0">
              <a:latin typeface="+mj-lt"/>
            </a:endParaRPr>
          </a:p>
          <a:p>
            <a:pPr algn="ctr" eaLnBrk="1" hangingPunct="1">
              <a:defRPr/>
            </a:pPr>
            <a:endParaRPr lang="es-ES" sz="1300" b="1" dirty="0">
              <a:latin typeface="+mj-lt"/>
            </a:endParaRPr>
          </a:p>
          <a:p>
            <a:pPr algn="ctr" eaLnBrk="1" hangingPunct="1">
              <a:defRPr/>
            </a:pPr>
            <a:endParaRPr lang="es-ES" sz="1300" b="1" dirty="0">
              <a:latin typeface="+mj-lt"/>
            </a:endParaRPr>
          </a:p>
          <a:p>
            <a:pPr algn="ctr" eaLnBrk="1" hangingPunct="1">
              <a:defRPr/>
            </a:pPr>
            <a:endParaRPr lang="es-ES" sz="1300" b="1" dirty="0">
              <a:latin typeface="+mj-lt"/>
            </a:endParaRPr>
          </a:p>
          <a:p>
            <a:pPr algn="ctr" eaLnBrk="1" hangingPunct="1">
              <a:defRPr/>
            </a:pPr>
            <a:endParaRPr lang="es-ES" sz="1300" b="1" dirty="0">
              <a:latin typeface="+mj-lt"/>
            </a:endParaRPr>
          </a:p>
          <a:p>
            <a:pPr algn="ctr" eaLnBrk="1" hangingPunct="1">
              <a:defRPr/>
            </a:pPr>
            <a:endParaRPr lang="es-ES" sz="1300" b="1" dirty="0">
              <a:latin typeface="+mj-lt"/>
            </a:endParaRPr>
          </a:p>
          <a:p>
            <a:pPr algn="ctr" eaLnBrk="1" hangingPunct="1">
              <a:defRPr/>
            </a:pPr>
            <a:endParaRPr lang="es-ES" sz="1300" b="1" dirty="0">
              <a:latin typeface="+mj-lt"/>
            </a:endParaRPr>
          </a:p>
          <a:p>
            <a:pPr algn="ctr" eaLnBrk="1" hangingPunct="1">
              <a:defRPr/>
            </a:pPr>
            <a:endParaRPr lang="es-ES" sz="1300" b="1" dirty="0">
              <a:latin typeface="+mj-lt"/>
            </a:endParaRPr>
          </a:p>
          <a:p>
            <a:pPr algn="ctr" eaLnBrk="1" hangingPunct="1">
              <a:defRPr/>
            </a:pPr>
            <a:endParaRPr lang="es-ES" sz="1300" b="1" dirty="0">
              <a:latin typeface="+mj-lt"/>
            </a:endParaRPr>
          </a:p>
          <a:p>
            <a:pPr algn="ctr" eaLnBrk="1" hangingPunct="1">
              <a:defRPr/>
            </a:pPr>
            <a:endParaRPr lang="es-ES" sz="1300" b="1" dirty="0">
              <a:latin typeface="+mj-lt"/>
            </a:endParaRPr>
          </a:p>
          <a:p>
            <a:pPr algn="ctr" eaLnBrk="1" hangingPunct="1">
              <a:defRPr/>
            </a:pPr>
            <a:endParaRPr lang="es-ES" sz="1300" b="1" dirty="0">
              <a:latin typeface="+mj-lt"/>
            </a:endParaRPr>
          </a:p>
          <a:p>
            <a:pPr algn="ctr" eaLnBrk="1" hangingPunct="1">
              <a:defRPr/>
            </a:pPr>
            <a:endParaRPr lang="es-ES" sz="1300" b="1" dirty="0">
              <a:latin typeface="+mj-lt"/>
            </a:endParaRPr>
          </a:p>
          <a:p>
            <a:pPr algn="ctr" eaLnBrk="1" hangingPunct="1">
              <a:defRPr/>
            </a:pPr>
            <a:r>
              <a:rPr lang="es-ES" sz="1300" b="1" dirty="0">
                <a:latin typeface="+mj-lt"/>
              </a:rPr>
              <a:t>DEPARTAMENTO DE PLANEACIÓN  Y EVALUACIÓN</a:t>
            </a:r>
            <a:endParaRPr lang="es-ES" sz="1300" dirty="0">
              <a:latin typeface="+mj-lt"/>
            </a:endParaRPr>
          </a:p>
          <a:p>
            <a:pPr algn="ctr" eaLnBrk="1" hangingPunct="1">
              <a:defRPr/>
            </a:pPr>
            <a:r>
              <a:rPr lang="es-ES" sz="1300" dirty="0">
                <a:latin typeface="+mj-lt"/>
              </a:rPr>
              <a:t>Lic. Denise Flores Rodríguez </a:t>
            </a:r>
          </a:p>
          <a:p>
            <a:pPr algn="ctr" eaLnBrk="1" hangingPunct="1">
              <a:defRPr/>
            </a:pPr>
            <a:r>
              <a:rPr lang="es-ES" sz="1300" b="1" dirty="0">
                <a:latin typeface="+mj-lt"/>
              </a:rPr>
              <a:t>DEPARTAMENTO DE SERVICIOS  ESCOLARES</a:t>
            </a:r>
            <a:endParaRPr lang="es-ES" sz="1300" dirty="0">
              <a:latin typeface="+mj-lt"/>
            </a:endParaRPr>
          </a:p>
          <a:p>
            <a:pPr algn="ctr" eaLnBrk="1" hangingPunct="1">
              <a:defRPr/>
            </a:pPr>
            <a:r>
              <a:rPr lang="es-ES" sz="1300" dirty="0">
                <a:latin typeface="+mj-lt"/>
              </a:rPr>
              <a:t>Lic. Alejandro Pablo Villanueva Santos</a:t>
            </a:r>
          </a:p>
          <a:p>
            <a:pPr algn="ctr" eaLnBrk="1" hangingPunct="1">
              <a:defRPr/>
            </a:pPr>
            <a:r>
              <a:rPr lang="es-ES" sz="1300" b="1" dirty="0">
                <a:latin typeface="+mj-lt"/>
              </a:rPr>
              <a:t>DEPARTAMENTO DE DESAROLLO ACADEMICO</a:t>
            </a:r>
            <a:endParaRPr lang="es-ES" sz="1300" dirty="0">
              <a:latin typeface="+mj-lt"/>
            </a:endParaRPr>
          </a:p>
          <a:p>
            <a:pPr algn="ctr" eaLnBrk="1" hangingPunct="1">
              <a:defRPr/>
            </a:pPr>
            <a:r>
              <a:rPr lang="es-ES" sz="1300" dirty="0">
                <a:latin typeface="+mj-lt"/>
              </a:rPr>
              <a:t>Lic. Miriam García Rojas</a:t>
            </a:r>
          </a:p>
          <a:p>
            <a:pPr algn="ctr" eaLnBrk="1" hangingPunct="1">
              <a:defRPr/>
            </a:pPr>
            <a:r>
              <a:rPr lang="es-ES" sz="1300" b="1" dirty="0">
                <a:latin typeface="+mj-lt"/>
              </a:rPr>
              <a:t>DEPARTAMENTO DEL FACTOR HUMANO</a:t>
            </a:r>
            <a:endParaRPr lang="es-ES" sz="1300" dirty="0">
              <a:latin typeface="+mj-lt"/>
            </a:endParaRPr>
          </a:p>
          <a:p>
            <a:pPr algn="ctr" eaLnBrk="1" hangingPunct="1">
              <a:defRPr/>
            </a:pPr>
            <a:r>
              <a:rPr lang="es-ES" sz="1300" dirty="0">
                <a:latin typeface="+mj-lt"/>
              </a:rPr>
              <a:t>C. P. Ana Nayeli Salas García</a:t>
            </a:r>
          </a:p>
          <a:p>
            <a:pPr algn="ctr" eaLnBrk="1" hangingPunct="1">
              <a:defRPr/>
            </a:pPr>
            <a:r>
              <a:rPr lang="es-ES" sz="1300" b="1" dirty="0">
                <a:latin typeface="+mj-lt"/>
              </a:rPr>
              <a:t>DEPARTAMENTO DE RECURSOS MATERIALES  Y SERVICIOS GENERALES</a:t>
            </a:r>
            <a:endParaRPr lang="es-ES" sz="1300" dirty="0">
              <a:latin typeface="+mj-lt"/>
            </a:endParaRPr>
          </a:p>
          <a:p>
            <a:pPr algn="ctr" eaLnBrk="1" hangingPunct="1">
              <a:defRPr/>
            </a:pPr>
            <a:r>
              <a:rPr lang="es-ES" sz="1300" dirty="0">
                <a:latin typeface="+mj-lt"/>
              </a:rPr>
              <a:t>Ing. Arturo Márquez Vivar</a:t>
            </a:r>
          </a:p>
          <a:p>
            <a:pPr algn="ctr" eaLnBrk="1" hangingPunct="1">
              <a:defRPr/>
            </a:pPr>
            <a:r>
              <a:rPr lang="es-ES" sz="1300" b="1" dirty="0">
                <a:latin typeface="+mj-lt"/>
              </a:rPr>
              <a:t>DEPARTAMENTO DE VINCULACION </a:t>
            </a:r>
            <a:endParaRPr lang="es-ES" sz="1300" dirty="0">
              <a:latin typeface="+mj-lt"/>
            </a:endParaRPr>
          </a:p>
          <a:p>
            <a:pPr algn="ctr" eaLnBrk="1" hangingPunct="1">
              <a:defRPr/>
            </a:pPr>
            <a:r>
              <a:rPr lang="es-ES" sz="1300" dirty="0">
                <a:latin typeface="+mj-lt"/>
              </a:rPr>
              <a:t>Lic. Alina Ramírez Barragán</a:t>
            </a:r>
          </a:p>
          <a:p>
            <a:pPr algn="ctr" eaLnBrk="1" hangingPunct="1">
              <a:defRPr/>
            </a:pPr>
            <a:r>
              <a:rPr lang="es-ES" sz="1300" b="1" dirty="0">
                <a:latin typeface="+mj-lt"/>
              </a:rPr>
              <a:t>DEPARTAMENTO. DE DIFUSION  Y  EXTENSIÓN</a:t>
            </a:r>
            <a:endParaRPr lang="es-ES" sz="1300" dirty="0">
              <a:latin typeface="+mj-lt"/>
            </a:endParaRPr>
          </a:p>
          <a:p>
            <a:pPr algn="ctr" eaLnBrk="1" hangingPunct="1">
              <a:defRPr/>
            </a:pPr>
            <a:r>
              <a:rPr lang="es-ES" sz="1300" dirty="0">
                <a:latin typeface="+mj-lt"/>
              </a:rPr>
              <a:t>Lic. Yasser González León</a:t>
            </a:r>
          </a:p>
        </p:txBody>
      </p:sp>
      <p:grpSp>
        <p:nvGrpSpPr>
          <p:cNvPr id="4100" name="Grupo 4"/>
          <p:cNvGrpSpPr>
            <a:grpSpLocks/>
          </p:cNvGrpSpPr>
          <p:nvPr/>
        </p:nvGrpSpPr>
        <p:grpSpPr bwMode="auto">
          <a:xfrm>
            <a:off x="93663" y="115888"/>
            <a:ext cx="8929687" cy="6626225"/>
            <a:chOff x="93402" y="116632"/>
            <a:chExt cx="8005350" cy="6624736"/>
          </a:xfrm>
        </p:grpSpPr>
        <p:grpSp>
          <p:nvGrpSpPr>
            <p:cNvPr id="4104" name="Grupo 5"/>
            <p:cNvGrpSpPr>
              <a:grpSpLocks/>
            </p:cNvGrpSpPr>
            <p:nvPr/>
          </p:nvGrpSpPr>
          <p:grpSpPr bwMode="auto">
            <a:xfrm>
              <a:off x="93402" y="116632"/>
              <a:ext cx="8005350" cy="1168845"/>
              <a:chOff x="664234" y="0"/>
              <a:chExt cx="6326019" cy="771262"/>
            </a:xfrm>
          </p:grpSpPr>
          <p:sp>
            <p:nvSpPr>
              <p:cNvPr id="4111" name="Text Box 5"/>
              <p:cNvSpPr txBox="1">
                <a:spLocks noChangeArrowheads="1"/>
              </p:cNvSpPr>
              <p:nvPr/>
            </p:nvSpPr>
            <p:spPr bwMode="auto">
              <a:xfrm>
                <a:off x="2004516" y="350140"/>
                <a:ext cx="4666956" cy="41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Instituto Tecnológico Superior de Acatlán de Osorio</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737373"/>
                    </a:solidFill>
                    <a:latin typeface="Soberana Sans Light" panose="02000000000000000000" pitchFamily="50" charset="0"/>
                    <a:cs typeface="Times New Roman" panose="02020603050405020304" pitchFamily="18" charset="0"/>
                  </a:rPr>
                  <a:t>Organismo Público Descentralizado del Gobierno del Estado de Puebla</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4112" name="0 Imagen" descr="SEP-LOGO ACTUALIZADO.jpg"/>
              <p:cNvPicPr>
                <a:picLocks noChangeAspect="1"/>
              </p:cNvPicPr>
              <p:nvPr/>
            </p:nvPicPr>
            <p:blipFill>
              <a:blip r:embed="rId3">
                <a:extLst>
                  <a:ext uri="{28A0092B-C50C-407E-A947-70E740481C1C}">
                    <a14:useLocalDpi xmlns:a14="http://schemas.microsoft.com/office/drawing/2010/main" val="0"/>
                  </a:ext>
                </a:extLst>
              </a:blip>
              <a:srcRect t="15749" b="20039"/>
              <a:stretch>
                <a:fillRect/>
              </a:stretch>
            </p:blipFill>
            <p:spPr bwMode="auto">
              <a:xfrm>
                <a:off x="664234" y="8627"/>
                <a:ext cx="2409825" cy="76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13" name="Text Box 5"/>
              <p:cNvSpPr txBox="1">
                <a:spLocks noChangeArrowheads="1"/>
              </p:cNvSpPr>
              <p:nvPr/>
            </p:nvSpPr>
            <p:spPr bwMode="auto">
              <a:xfrm>
                <a:off x="2070339" y="232914"/>
                <a:ext cx="3869055" cy="25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             TECNOLÓGICO NACIONAL DE MÉXICO</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000">
                    <a:solidFill>
                      <a:srgbClr val="000000"/>
                    </a:solidFill>
                    <a:latin typeface="EurekaSans-Light"/>
                    <a:cs typeface="Times New Roman" panose="02020603050405020304" pitchFamily="18" charset="0"/>
                  </a:rPr>
                  <a:t> </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200">
                    <a:solidFill>
                      <a:srgbClr val="000000"/>
                    </a:solidFill>
                    <a:latin typeface="Arial" panose="020B0604020202020204" pitchFamily="34" charset="0"/>
                    <a:cs typeface="Times New Roman" panose="02020603050405020304" pitchFamily="18" charset="0"/>
                  </a:rPr>
                  <a:t> </a:t>
                </a:r>
              </a:p>
            </p:txBody>
          </p:sp>
          <p:pic>
            <p:nvPicPr>
              <p:cNvPr id="4114" name="Imagen 16" descr="C:\Users\Difusion\Documents\lo.jpg"/>
              <p:cNvPicPr>
                <a:picLocks noChangeAspect="1"/>
              </p:cNvPicPr>
              <p:nvPr/>
            </p:nvPicPr>
            <p:blipFill>
              <a:blip r:embed="rId4">
                <a:extLst>
                  <a:ext uri="{28A0092B-C50C-407E-A947-70E740481C1C}">
                    <a14:useLocalDpi xmlns:a14="http://schemas.microsoft.com/office/drawing/2010/main" val="0"/>
                  </a:ext>
                </a:extLst>
              </a:blip>
              <a:srcRect l="52448" t="3043"/>
              <a:stretch>
                <a:fillRect/>
              </a:stretch>
            </p:blipFill>
            <p:spPr bwMode="auto">
              <a:xfrm>
                <a:off x="6336826" y="0"/>
                <a:ext cx="653427"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5" name="Grupo 6"/>
            <p:cNvGrpSpPr>
              <a:grpSpLocks/>
            </p:cNvGrpSpPr>
            <p:nvPr/>
          </p:nvGrpSpPr>
          <p:grpSpPr bwMode="auto">
            <a:xfrm>
              <a:off x="1756466" y="5949280"/>
              <a:ext cx="5817872" cy="792088"/>
              <a:chOff x="0" y="0"/>
              <a:chExt cx="5817960" cy="681990"/>
            </a:xfrm>
          </p:grpSpPr>
          <p:pic>
            <p:nvPicPr>
              <p:cNvPr id="4106" name="Imagen 7" descr="D:\DOCUMENTOS EXPORTADOS\logos ITSAO marca registrada\cacei.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63885" y="59376"/>
                <a:ext cx="85407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7" name="Cuadro de texto 3"/>
              <p:cNvSpPr txBox="1">
                <a:spLocks noChangeArrowheads="1"/>
              </p:cNvSpPr>
              <p:nvPr/>
            </p:nvSpPr>
            <p:spPr bwMode="auto">
              <a:xfrm>
                <a:off x="1068677" y="0"/>
                <a:ext cx="3400425"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tabLst>
                    <a:tab pos="2805113" algn="ctr"/>
                    <a:tab pos="2970213" algn="ctr"/>
                    <a:tab pos="5611813" algn="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805113" algn="ctr"/>
                    <a:tab pos="2970213" algn="ctr"/>
                    <a:tab pos="5611813" algn="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05113" algn="ctr"/>
                    <a:tab pos="2970213" algn="ctr"/>
                    <a:tab pos="5611813" algn="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9pPr>
              </a:lstStyle>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CARRETERA ACATLÁN-SAN JUAN IXCAQUIXTLA K.M 5.5</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UNIDAD TECNOLÓGICA ACATLÁN DE OSORIO, PUEBLA,</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C.P. 74949 Tels. (953) 53.41877 y 53.41878</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email: </a:t>
                </a:r>
                <a:r>
                  <a:rPr lang="en-US" altLang="es-MX" sz="800">
                    <a:solidFill>
                      <a:srgbClr val="000000"/>
                    </a:solidFill>
                    <a:latin typeface="Soberana Sans" panose="02000000000000000000" pitchFamily="50" charset="0"/>
                    <a:cs typeface="Times New Roman" panose="02020603050405020304" pitchFamily="18" charset="0"/>
                    <a:hlinkClick r:id="rId6"/>
                  </a:rPr>
                  <a:t>direccion.general@itsao.edu.mx</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hlinkClick r:id="rId7"/>
                  </a:rPr>
                  <a:t>www.itsao.edu.mx</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4108" name="Imagen 10" descr="C:\Users\Difusion\Documents\a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768" y="11875"/>
                <a:ext cx="366395" cy="62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9" name="Imagen 11" descr="C:\Users\Difusion\Documents\a2.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10742" y="23750"/>
                <a:ext cx="369570" cy="62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Imagen 12" descr="E:\RESPALDO 2013\NUEVOS EXPORTADOS\LOGOS 2012\conaic.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11875"/>
                <a:ext cx="500380" cy="57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101" name="Rectángulo 1"/>
          <p:cNvSpPr>
            <a:spLocks noChangeArrowheads="1"/>
          </p:cNvSpPr>
          <p:nvPr/>
        </p:nvSpPr>
        <p:spPr bwMode="auto">
          <a:xfrm>
            <a:off x="1511300" y="1125538"/>
            <a:ext cx="5461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MX" sz="1300" b="1">
                <a:latin typeface="Arial" panose="020B0604020202020204" pitchFamily="34" charset="0"/>
              </a:rPr>
              <a:t>DIRECTORIO</a:t>
            </a:r>
            <a:endParaRPr lang="es-ES" altLang="es-MX" sz="1300">
              <a:latin typeface="Arial" panose="020B0604020202020204" pitchFamily="34" charset="0"/>
            </a:endParaRPr>
          </a:p>
          <a:p>
            <a:pPr algn="ctr" eaLnBrk="1" hangingPunct="1">
              <a:spcBef>
                <a:spcPct val="0"/>
              </a:spcBef>
              <a:buFontTx/>
              <a:buNone/>
            </a:pPr>
            <a:r>
              <a:rPr lang="es-ES" altLang="es-MX" sz="1300" b="1">
                <a:latin typeface="Arial" panose="020B0604020202020204" pitchFamily="34" charset="0"/>
              </a:rPr>
              <a:t> </a:t>
            </a:r>
            <a:endParaRPr lang="es-ES" altLang="es-MX" sz="1300">
              <a:latin typeface="Arial" panose="020B0604020202020204" pitchFamily="34" charset="0"/>
            </a:endParaRPr>
          </a:p>
          <a:p>
            <a:pPr algn="ctr" eaLnBrk="1" hangingPunct="1">
              <a:spcBef>
                <a:spcPct val="0"/>
              </a:spcBef>
              <a:buFontTx/>
              <a:buNone/>
            </a:pPr>
            <a:r>
              <a:rPr lang="es-ES" altLang="es-MX" sz="1300" b="1">
                <a:latin typeface="Arial" panose="020B0604020202020204" pitchFamily="34" charset="0"/>
              </a:rPr>
              <a:t>H. JUNTA  DIRECTIVA</a:t>
            </a:r>
          </a:p>
          <a:p>
            <a:pPr algn="ctr" eaLnBrk="1" hangingPunct="1">
              <a:spcBef>
                <a:spcPct val="0"/>
              </a:spcBef>
              <a:buFont typeface="Arial" panose="020B0604020202020204" pitchFamily="34" charset="0"/>
              <a:buNone/>
            </a:pPr>
            <a:endParaRPr lang="es-ES" altLang="es-MX" sz="1300">
              <a:latin typeface="Arial" panose="020B0604020202020204" pitchFamily="34" charset="0"/>
            </a:endParaRPr>
          </a:p>
          <a:p>
            <a:pPr algn="ctr" eaLnBrk="1" hangingPunct="1">
              <a:spcBef>
                <a:spcPct val="0"/>
              </a:spcBef>
              <a:buFont typeface="Arial" panose="020B0604020202020204" pitchFamily="34" charset="0"/>
              <a:buNone/>
            </a:pPr>
            <a:r>
              <a:rPr lang="es-ES" altLang="es-MX" sz="1300">
                <a:latin typeface="Arial" panose="020B0604020202020204" pitchFamily="34" charset="0"/>
              </a:rPr>
              <a:t>Ing. Ismael Sánchez Huerta</a:t>
            </a:r>
          </a:p>
          <a:p>
            <a:pPr algn="ctr" eaLnBrk="1" hangingPunct="1">
              <a:spcBef>
                <a:spcPct val="0"/>
              </a:spcBef>
              <a:buFontTx/>
              <a:buNone/>
            </a:pPr>
            <a:r>
              <a:rPr lang="es-ES" altLang="es-MX" sz="1300" b="1">
                <a:latin typeface="Arial" panose="020B0604020202020204" pitchFamily="34" charset="0"/>
              </a:rPr>
              <a:t>  DIRECCIÓN GENERAL</a:t>
            </a:r>
            <a:endParaRPr lang="es-ES" altLang="es-MX" sz="1300">
              <a:latin typeface="Arial" panose="020B0604020202020204" pitchFamily="34" charset="0"/>
            </a:endParaRPr>
          </a:p>
        </p:txBody>
      </p:sp>
      <p:pic>
        <p:nvPicPr>
          <p:cNvPr id="4102" name="Imagen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72300" y="249238"/>
            <a:ext cx="112871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3" name="Imagen 17" descr="C:\Users\Difusion\Documents\wewer.jpg"/>
          <p:cNvPicPr>
            <a:picLocks noChangeAspect="1" noChangeArrowheads="1"/>
          </p:cNvPicPr>
          <p:nvPr/>
        </p:nvPicPr>
        <p:blipFill>
          <a:blip r:embed="rId12">
            <a:extLst>
              <a:ext uri="{28A0092B-C50C-407E-A947-70E740481C1C}">
                <a14:useLocalDpi xmlns:a14="http://schemas.microsoft.com/office/drawing/2010/main" val="0"/>
              </a:ext>
            </a:extLst>
          </a:blip>
          <a:srcRect l="25040" r="15053"/>
          <a:stretch>
            <a:fillRect/>
          </a:stretch>
        </p:blipFill>
        <p:spPr bwMode="auto">
          <a:xfrm>
            <a:off x="1793875" y="5741988"/>
            <a:ext cx="6881813"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8 CuadroTexto"/>
          <p:cNvSpPr txBox="1">
            <a:spLocks noChangeArrowheads="1"/>
          </p:cNvSpPr>
          <p:nvPr/>
        </p:nvSpPr>
        <p:spPr bwMode="auto">
          <a:xfrm>
            <a:off x="3000375" y="357188"/>
            <a:ext cx="100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Arial" panose="020B0604020202020204" pitchFamily="34" charset="0"/>
            </a:endParaRPr>
          </a:p>
        </p:txBody>
      </p:sp>
      <p:sp>
        <p:nvSpPr>
          <p:cNvPr id="24583" name="9 CuadroTexto">
            <a:extLst>
              <a:ext uri="{FF2B5EF4-FFF2-40B4-BE49-F238E27FC236}">
                <a16:creationId xmlns:a16="http://schemas.microsoft.com/office/drawing/2014/main" xmlns="" id="{6BA096E1-4305-45B8-A572-CA78DEB74E99}"/>
              </a:ext>
            </a:extLst>
          </p:cNvPr>
          <p:cNvSpPr txBox="1">
            <a:spLocks noChangeArrowheads="1"/>
          </p:cNvSpPr>
          <p:nvPr/>
        </p:nvSpPr>
        <p:spPr bwMode="auto">
          <a:xfrm>
            <a:off x="428625" y="1581150"/>
            <a:ext cx="8607425"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r>
              <a:rPr lang="es-ES" altLang="es-MX" sz="1600" b="1" dirty="0"/>
              <a:t>OPCIONES DE TITULACIÓN INTEGRAL</a:t>
            </a:r>
          </a:p>
          <a:p>
            <a:pPr eaLnBrk="1" hangingPunct="1">
              <a:defRPr/>
            </a:pPr>
            <a:endParaRPr lang="es-ES" altLang="es-MX" sz="1600" dirty="0"/>
          </a:p>
          <a:p>
            <a:pPr eaLnBrk="1" hangingPunct="1">
              <a:defRPr/>
            </a:pPr>
            <a:r>
              <a:rPr lang="es-ES" altLang="es-MX" sz="1600" dirty="0"/>
              <a:t>La titulación integral es la validación de las competencias (conocimientos, habilidades y actitudes) que el estudiante adquirió y desarrolló durante su formación profesional.</a:t>
            </a:r>
          </a:p>
          <a:p>
            <a:pPr eaLnBrk="1" hangingPunct="1">
              <a:defRPr/>
            </a:pPr>
            <a:r>
              <a:rPr lang="es-ES" altLang="es-MX" sz="1600" dirty="0"/>
              <a:t>Por medio de los siguientes tipos de proyectos de titulación integral: </a:t>
            </a:r>
          </a:p>
          <a:p>
            <a:pPr marL="285750" indent="-285750" eaLnBrk="1" hangingPunct="1">
              <a:buFont typeface="Wingdings" panose="05000000000000000000" pitchFamily="2" charset="2"/>
              <a:buChar char="ü"/>
              <a:defRPr/>
            </a:pPr>
            <a:r>
              <a:rPr lang="es-ES" altLang="es-MX" sz="1600" dirty="0"/>
              <a:t>Residencia Profesional,</a:t>
            </a:r>
          </a:p>
          <a:p>
            <a:pPr marL="285750" indent="-285750" eaLnBrk="1" hangingPunct="1">
              <a:buFont typeface="Wingdings" panose="05000000000000000000" pitchFamily="2" charset="2"/>
              <a:buChar char="ü"/>
              <a:defRPr/>
            </a:pPr>
            <a:r>
              <a:rPr lang="es-ES" altLang="es-MX" sz="1600" dirty="0"/>
              <a:t>Proyecto de Investigación y/o Desarrollo Tecnológico, </a:t>
            </a:r>
          </a:p>
          <a:p>
            <a:pPr marL="285750" indent="-285750" eaLnBrk="1" hangingPunct="1">
              <a:buFont typeface="Wingdings" panose="05000000000000000000" pitchFamily="2" charset="2"/>
              <a:buChar char="ü"/>
              <a:defRPr/>
            </a:pPr>
            <a:r>
              <a:rPr lang="es-ES" altLang="es-MX" sz="1600" dirty="0"/>
              <a:t>Proyecto Integrador, </a:t>
            </a:r>
          </a:p>
          <a:p>
            <a:pPr marL="285750" indent="-285750" eaLnBrk="1" hangingPunct="1">
              <a:buFont typeface="Wingdings" panose="05000000000000000000" pitchFamily="2" charset="2"/>
              <a:buChar char="ü"/>
              <a:defRPr/>
            </a:pPr>
            <a:r>
              <a:rPr lang="es-ES" altLang="es-MX" sz="1600" dirty="0"/>
              <a:t>Proyecto Productivo, </a:t>
            </a:r>
          </a:p>
          <a:p>
            <a:pPr marL="285750" indent="-285750" eaLnBrk="1" hangingPunct="1">
              <a:buFont typeface="Wingdings" panose="05000000000000000000" pitchFamily="2" charset="2"/>
              <a:buChar char="ü"/>
              <a:defRPr/>
            </a:pPr>
            <a:r>
              <a:rPr lang="es-ES" altLang="es-MX" sz="1600" dirty="0"/>
              <a:t>Proyecto de Innovación Tecnológica, </a:t>
            </a:r>
          </a:p>
          <a:p>
            <a:pPr marL="285750" indent="-285750" eaLnBrk="1" hangingPunct="1">
              <a:buFont typeface="Wingdings" panose="05000000000000000000" pitchFamily="2" charset="2"/>
              <a:buChar char="ü"/>
              <a:defRPr/>
            </a:pPr>
            <a:r>
              <a:rPr lang="es-ES" altLang="es-MX" sz="1600" dirty="0"/>
              <a:t>Proyecto de Emprendedurismo, </a:t>
            </a:r>
          </a:p>
          <a:p>
            <a:pPr marL="285750" indent="-285750" eaLnBrk="1" hangingPunct="1">
              <a:buFont typeface="Wingdings" panose="05000000000000000000" pitchFamily="2" charset="2"/>
              <a:buChar char="ü"/>
              <a:defRPr/>
            </a:pPr>
            <a:r>
              <a:rPr lang="es-ES" altLang="es-MX" sz="1600" dirty="0"/>
              <a:t>Proyecto Integral de Educación Dual, </a:t>
            </a:r>
          </a:p>
          <a:p>
            <a:pPr marL="285750" indent="-285750" eaLnBrk="1" hangingPunct="1">
              <a:buFont typeface="Wingdings" panose="05000000000000000000" pitchFamily="2" charset="2"/>
              <a:buChar char="ü"/>
              <a:defRPr/>
            </a:pPr>
            <a:r>
              <a:rPr lang="es-ES" altLang="es-MX" sz="1600" dirty="0"/>
              <a:t>Estancia, </a:t>
            </a:r>
          </a:p>
          <a:p>
            <a:pPr marL="285750" indent="-285750" eaLnBrk="1" hangingPunct="1">
              <a:buFont typeface="Wingdings" panose="05000000000000000000" pitchFamily="2" charset="2"/>
              <a:buChar char="ü"/>
              <a:defRPr/>
            </a:pPr>
            <a:r>
              <a:rPr lang="es-ES" altLang="es-MX" sz="1600" dirty="0"/>
              <a:t>Tesis o Tesina. </a:t>
            </a:r>
          </a:p>
          <a:p>
            <a:pPr marL="285750" indent="-285750" eaLnBrk="1" hangingPunct="1">
              <a:buFont typeface="Wingdings" panose="05000000000000000000" pitchFamily="2" charset="2"/>
              <a:buChar char="ü"/>
              <a:defRPr/>
            </a:pPr>
            <a:r>
              <a:rPr lang="es-ES" altLang="es-MX" sz="1600" dirty="0"/>
              <a:t>O por la obtención de un Testimonio de Desempeño Satisfactorio o Sobresaliente en el Examen General de Egreso de Licenciatura (EGEL) del Centro Nacional de Evaluación para la Educación Superior, A. C. (CENEVAL).</a:t>
            </a:r>
          </a:p>
          <a:p>
            <a:pPr eaLnBrk="1" hangingPunct="1">
              <a:defRPr/>
            </a:pPr>
            <a:r>
              <a:rPr lang="es-ES" altLang="es-MX" sz="1600" dirty="0"/>
              <a:t> </a:t>
            </a:r>
          </a:p>
          <a:p>
            <a:pPr eaLnBrk="1" hangingPunct="1">
              <a:defRPr/>
            </a:pPr>
            <a:endParaRPr lang="es-ES" altLang="es-MX" sz="1600" dirty="0"/>
          </a:p>
          <a:p>
            <a:pPr eaLnBrk="1" hangingPunct="1">
              <a:defRPr/>
            </a:pPr>
            <a:endParaRPr lang="es-ES" altLang="es-MX" sz="1600" dirty="0"/>
          </a:p>
        </p:txBody>
      </p:sp>
      <p:grpSp>
        <p:nvGrpSpPr>
          <p:cNvPr id="40964" name="Grupo 8"/>
          <p:cNvGrpSpPr>
            <a:grpSpLocks/>
          </p:cNvGrpSpPr>
          <p:nvPr/>
        </p:nvGrpSpPr>
        <p:grpSpPr bwMode="auto">
          <a:xfrm>
            <a:off x="93663" y="115888"/>
            <a:ext cx="8953500" cy="6626225"/>
            <a:chOff x="93402" y="116632"/>
            <a:chExt cx="8954139" cy="6624736"/>
          </a:xfrm>
        </p:grpSpPr>
        <p:grpSp>
          <p:nvGrpSpPr>
            <p:cNvPr id="40969" name="Grupo 9"/>
            <p:cNvGrpSpPr>
              <a:grpSpLocks/>
            </p:cNvGrpSpPr>
            <p:nvPr/>
          </p:nvGrpSpPr>
          <p:grpSpPr bwMode="auto">
            <a:xfrm>
              <a:off x="93402" y="116632"/>
              <a:ext cx="8954139" cy="1168845"/>
              <a:chOff x="664234" y="0"/>
              <a:chExt cx="7075772" cy="771262"/>
            </a:xfrm>
          </p:grpSpPr>
          <p:sp>
            <p:nvSpPr>
              <p:cNvPr id="40976" name="Text Box 5"/>
              <p:cNvSpPr txBox="1">
                <a:spLocks noChangeArrowheads="1"/>
              </p:cNvSpPr>
              <p:nvPr/>
            </p:nvSpPr>
            <p:spPr bwMode="auto">
              <a:xfrm>
                <a:off x="2059963" y="332991"/>
                <a:ext cx="4666956" cy="41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Instituto Tecnológico Superior de Acatlán de Osorio</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737373"/>
                    </a:solidFill>
                    <a:latin typeface="Soberana Sans Light" panose="02000000000000000000" pitchFamily="50" charset="0"/>
                    <a:cs typeface="Times New Roman" panose="02020603050405020304" pitchFamily="18" charset="0"/>
                  </a:rPr>
                  <a:t>Organismo Público Descentralizado del Gobierno del Estado de Puebla</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40977" name="0 Imagen" descr="SEP-LOGO ACTUALIZADO.jpg"/>
              <p:cNvPicPr>
                <a:picLocks noChangeAspect="1"/>
              </p:cNvPicPr>
              <p:nvPr/>
            </p:nvPicPr>
            <p:blipFill>
              <a:blip r:embed="rId3">
                <a:extLst>
                  <a:ext uri="{28A0092B-C50C-407E-A947-70E740481C1C}">
                    <a14:useLocalDpi xmlns:a14="http://schemas.microsoft.com/office/drawing/2010/main" val="0"/>
                  </a:ext>
                </a:extLst>
              </a:blip>
              <a:srcRect t="15749" b="20039"/>
              <a:stretch>
                <a:fillRect/>
              </a:stretch>
            </p:blipFill>
            <p:spPr bwMode="auto">
              <a:xfrm>
                <a:off x="664234" y="8627"/>
                <a:ext cx="2409825" cy="76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8" name="Text Box 5"/>
              <p:cNvSpPr txBox="1">
                <a:spLocks noChangeArrowheads="1"/>
              </p:cNvSpPr>
              <p:nvPr/>
            </p:nvSpPr>
            <p:spPr bwMode="auto">
              <a:xfrm>
                <a:off x="2070339" y="232914"/>
                <a:ext cx="3869055" cy="25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             TECNOLÓGICO NACIONAL DE MÉXICO</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000">
                    <a:solidFill>
                      <a:srgbClr val="000000"/>
                    </a:solidFill>
                    <a:latin typeface="EurekaSans-Light"/>
                    <a:cs typeface="Times New Roman" panose="02020603050405020304" pitchFamily="18" charset="0"/>
                  </a:rPr>
                  <a:t> </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200">
                    <a:solidFill>
                      <a:srgbClr val="000000"/>
                    </a:solidFill>
                    <a:latin typeface="Arial" panose="020B0604020202020204" pitchFamily="34" charset="0"/>
                    <a:cs typeface="Times New Roman" panose="02020603050405020304" pitchFamily="18" charset="0"/>
                  </a:rPr>
                  <a:t> </a:t>
                </a:r>
              </a:p>
            </p:txBody>
          </p:sp>
          <p:pic>
            <p:nvPicPr>
              <p:cNvPr id="40979" name="Imagen 19" descr="C:\Users\Difusion\Documents\lo.jpg"/>
              <p:cNvPicPr>
                <a:picLocks noChangeAspect="1"/>
              </p:cNvPicPr>
              <p:nvPr/>
            </p:nvPicPr>
            <p:blipFill>
              <a:blip r:embed="rId4">
                <a:extLst>
                  <a:ext uri="{28A0092B-C50C-407E-A947-70E740481C1C}">
                    <a14:useLocalDpi xmlns:a14="http://schemas.microsoft.com/office/drawing/2010/main" val="0"/>
                  </a:ext>
                </a:extLst>
              </a:blip>
              <a:srcRect l="53838" t="3043"/>
              <a:stretch>
                <a:fillRect/>
              </a:stretch>
            </p:blipFill>
            <p:spPr bwMode="auto">
              <a:xfrm>
                <a:off x="7105657" y="0"/>
                <a:ext cx="634349"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0970" name="Grupo 10"/>
            <p:cNvGrpSpPr>
              <a:grpSpLocks/>
            </p:cNvGrpSpPr>
            <p:nvPr/>
          </p:nvGrpSpPr>
          <p:grpSpPr bwMode="auto">
            <a:xfrm>
              <a:off x="1756466" y="5949280"/>
              <a:ext cx="5817872" cy="792088"/>
              <a:chOff x="0" y="0"/>
              <a:chExt cx="5817960" cy="681990"/>
            </a:xfrm>
          </p:grpSpPr>
          <p:pic>
            <p:nvPicPr>
              <p:cNvPr id="40971" name="Imagen 11" descr="D:\DOCUMENTOS EXPORTADOS\logos ITSAO marca registrada\cacei.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63885" y="59376"/>
                <a:ext cx="85407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72" name="Cuadro de texto 3"/>
              <p:cNvSpPr txBox="1">
                <a:spLocks noChangeArrowheads="1"/>
              </p:cNvSpPr>
              <p:nvPr/>
            </p:nvSpPr>
            <p:spPr bwMode="auto">
              <a:xfrm>
                <a:off x="1068677" y="0"/>
                <a:ext cx="3400425"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tabLst>
                    <a:tab pos="2805113" algn="ctr"/>
                    <a:tab pos="2970213" algn="ctr"/>
                    <a:tab pos="5611813" algn="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805113" algn="ctr"/>
                    <a:tab pos="2970213" algn="ctr"/>
                    <a:tab pos="5611813" algn="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05113" algn="ctr"/>
                    <a:tab pos="2970213" algn="ctr"/>
                    <a:tab pos="5611813" algn="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9pPr>
              </a:lstStyle>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CARRETERA ACATLÁN-SAN JUAN IXCAQUIXTLA K.M 5.5</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UNIDAD TECNOLÓGICA ACATLÁN DE OSORIO, PUEBLA,</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C.P. 74949 Tels. (953) 53.41877 y 53.41878</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email: </a:t>
                </a:r>
                <a:r>
                  <a:rPr lang="en-US" altLang="es-MX" sz="800">
                    <a:solidFill>
                      <a:srgbClr val="000000"/>
                    </a:solidFill>
                    <a:latin typeface="Soberana Sans" panose="02000000000000000000" pitchFamily="50" charset="0"/>
                    <a:cs typeface="Times New Roman" panose="02020603050405020304" pitchFamily="18" charset="0"/>
                    <a:hlinkClick r:id="rId6"/>
                  </a:rPr>
                  <a:t>direccion.general@itsao.edu.mx</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hlinkClick r:id="rId7"/>
                  </a:rPr>
                  <a:t>www.itsao.edu.mx</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40973" name="Imagen 13" descr="C:\Users\Difusion\Documents\a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768" y="11875"/>
                <a:ext cx="366395" cy="62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4" name="Imagen 14" descr="C:\Users\Difusion\Documents\a2.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10742" y="23750"/>
                <a:ext cx="369570" cy="62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75" name="Imagen 15" descr="E:\RESPALDO 2013\NUEVOS EXPORTADOS\LOGOS 2012\conaic.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11875"/>
                <a:ext cx="500380" cy="57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40965" name="Imagen 1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72300" y="249238"/>
            <a:ext cx="112871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6" name="Imagen 16" descr="C:\Users\Difusion\Documents\wewer.jpg"/>
          <p:cNvPicPr>
            <a:picLocks noChangeAspect="1" noChangeArrowheads="1"/>
          </p:cNvPicPr>
          <p:nvPr/>
        </p:nvPicPr>
        <p:blipFill>
          <a:blip r:embed="rId12">
            <a:extLst>
              <a:ext uri="{28A0092B-C50C-407E-A947-70E740481C1C}">
                <a14:useLocalDpi xmlns:a14="http://schemas.microsoft.com/office/drawing/2010/main" val="0"/>
              </a:ext>
            </a:extLst>
          </a:blip>
          <a:srcRect l="25040" r="15053"/>
          <a:stretch>
            <a:fillRect/>
          </a:stretch>
        </p:blipFill>
        <p:spPr bwMode="auto">
          <a:xfrm>
            <a:off x="1619250" y="5703888"/>
            <a:ext cx="63722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7" name="Imagen 17" descr="C:\Users\Difusion\Documents\wewer.jpg"/>
          <p:cNvPicPr>
            <a:picLocks noChangeAspect="1" noChangeArrowheads="1"/>
          </p:cNvPicPr>
          <p:nvPr/>
        </p:nvPicPr>
        <p:blipFill>
          <a:blip r:embed="rId12">
            <a:extLst>
              <a:ext uri="{28A0092B-C50C-407E-A947-70E740481C1C}">
                <a14:useLocalDpi xmlns:a14="http://schemas.microsoft.com/office/drawing/2010/main" val="0"/>
              </a:ext>
            </a:extLst>
          </a:blip>
          <a:srcRect l="25040" r="15053"/>
          <a:stretch>
            <a:fillRect/>
          </a:stretch>
        </p:blipFill>
        <p:spPr bwMode="auto">
          <a:xfrm>
            <a:off x="1771650" y="5856288"/>
            <a:ext cx="63722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Imagen 18">
            <a:extLst>
              <a:ext uri="{FF2B5EF4-FFF2-40B4-BE49-F238E27FC236}">
                <a16:creationId xmlns:a16="http://schemas.microsoft.com/office/drawing/2014/main" xmlns="" id="{AEEE22B8-9A40-4EF9-95DC-DB26B3806649}"/>
              </a:ext>
            </a:extLst>
          </p:cNvPr>
          <p:cNvPicPr>
            <a:picLocks noChangeAspect="1"/>
          </p:cNvPicPr>
          <p:nvPr/>
        </p:nvPicPr>
        <p:blipFill rotWithShape="1">
          <a:blip r:embed="rId13"/>
          <a:srcRect l="13136" t="14300"/>
          <a:stretch/>
        </p:blipFill>
        <p:spPr>
          <a:xfrm>
            <a:off x="5699125" y="3068638"/>
            <a:ext cx="3114675" cy="1728787"/>
          </a:xfrm>
          <a:prstGeom prst="rect">
            <a:avLst/>
          </a:prstGeom>
          <a:effectLst>
            <a:outerShdw blurRad="50800" dist="38100" dir="16200000" rotWithShape="0">
              <a:prstClr val="black">
                <a:alpha val="40000"/>
              </a:prstClr>
            </a:outerShdw>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8 CuadroTexto"/>
          <p:cNvSpPr txBox="1">
            <a:spLocks noChangeArrowheads="1"/>
          </p:cNvSpPr>
          <p:nvPr/>
        </p:nvSpPr>
        <p:spPr bwMode="auto">
          <a:xfrm>
            <a:off x="3000375" y="357188"/>
            <a:ext cx="100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Arial" panose="020B0604020202020204" pitchFamily="34" charset="0"/>
            </a:endParaRPr>
          </a:p>
        </p:txBody>
      </p:sp>
      <p:grpSp>
        <p:nvGrpSpPr>
          <p:cNvPr id="43011" name="Grupo 9"/>
          <p:cNvGrpSpPr>
            <a:grpSpLocks/>
          </p:cNvGrpSpPr>
          <p:nvPr/>
        </p:nvGrpSpPr>
        <p:grpSpPr bwMode="auto">
          <a:xfrm>
            <a:off x="107950" y="115888"/>
            <a:ext cx="8856663" cy="6624637"/>
            <a:chOff x="93402" y="116632"/>
            <a:chExt cx="8856111" cy="6624736"/>
          </a:xfrm>
        </p:grpSpPr>
        <p:grpSp>
          <p:nvGrpSpPr>
            <p:cNvPr id="43018" name="Grupo 10"/>
            <p:cNvGrpSpPr>
              <a:grpSpLocks/>
            </p:cNvGrpSpPr>
            <p:nvPr/>
          </p:nvGrpSpPr>
          <p:grpSpPr bwMode="auto">
            <a:xfrm>
              <a:off x="93402" y="116632"/>
              <a:ext cx="8856111" cy="1168845"/>
              <a:chOff x="664234" y="0"/>
              <a:chExt cx="6998311" cy="771262"/>
            </a:xfrm>
          </p:grpSpPr>
          <p:sp>
            <p:nvSpPr>
              <p:cNvPr id="43025" name="Text Box 5"/>
              <p:cNvSpPr txBox="1">
                <a:spLocks noChangeArrowheads="1"/>
              </p:cNvSpPr>
              <p:nvPr/>
            </p:nvSpPr>
            <p:spPr bwMode="auto">
              <a:xfrm>
                <a:off x="2070339" y="344315"/>
                <a:ext cx="4666956" cy="41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Instituto Tecnológico Superior de Acatlán de Osorio</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737373"/>
                    </a:solidFill>
                    <a:latin typeface="Soberana Sans Light" panose="02000000000000000000" pitchFamily="50" charset="0"/>
                    <a:cs typeface="Times New Roman" panose="02020603050405020304" pitchFamily="18" charset="0"/>
                  </a:rPr>
                  <a:t>Organismo Público Descentralizado del Gobierno del Estado de Puebla</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43026" name="0 Imagen" descr="SEP-LOGO ACTUALIZADO.jpg"/>
              <p:cNvPicPr>
                <a:picLocks noChangeAspect="1"/>
              </p:cNvPicPr>
              <p:nvPr/>
            </p:nvPicPr>
            <p:blipFill>
              <a:blip r:embed="rId3">
                <a:extLst>
                  <a:ext uri="{28A0092B-C50C-407E-A947-70E740481C1C}">
                    <a14:useLocalDpi xmlns:a14="http://schemas.microsoft.com/office/drawing/2010/main" val="0"/>
                  </a:ext>
                </a:extLst>
              </a:blip>
              <a:srcRect t="15749" b="20039"/>
              <a:stretch>
                <a:fillRect/>
              </a:stretch>
            </p:blipFill>
            <p:spPr bwMode="auto">
              <a:xfrm>
                <a:off x="664234" y="8627"/>
                <a:ext cx="2409825" cy="76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7" name="Text Box 5"/>
              <p:cNvSpPr txBox="1">
                <a:spLocks noChangeArrowheads="1"/>
              </p:cNvSpPr>
              <p:nvPr/>
            </p:nvSpPr>
            <p:spPr bwMode="auto">
              <a:xfrm>
                <a:off x="2070339" y="232914"/>
                <a:ext cx="3869055" cy="25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             TECNOLÓGICO NACIONAL DE MÉXICO</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000">
                    <a:solidFill>
                      <a:srgbClr val="000000"/>
                    </a:solidFill>
                    <a:latin typeface="EurekaSans-Light"/>
                    <a:cs typeface="Times New Roman" panose="02020603050405020304" pitchFamily="18" charset="0"/>
                  </a:rPr>
                  <a:t> </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200">
                    <a:solidFill>
                      <a:srgbClr val="000000"/>
                    </a:solidFill>
                    <a:latin typeface="Arial" panose="020B0604020202020204" pitchFamily="34" charset="0"/>
                    <a:cs typeface="Times New Roman" panose="02020603050405020304" pitchFamily="18" charset="0"/>
                  </a:rPr>
                  <a:t> </a:t>
                </a:r>
              </a:p>
            </p:txBody>
          </p:sp>
          <p:pic>
            <p:nvPicPr>
              <p:cNvPr id="43028" name="Imagen 20" descr="C:\Users\Difusion\Documents\lo.jpg"/>
              <p:cNvPicPr>
                <a:picLocks noChangeAspect="1"/>
              </p:cNvPicPr>
              <p:nvPr/>
            </p:nvPicPr>
            <p:blipFill>
              <a:blip r:embed="rId4">
                <a:extLst>
                  <a:ext uri="{28A0092B-C50C-407E-A947-70E740481C1C}">
                    <a14:useLocalDpi xmlns:a14="http://schemas.microsoft.com/office/drawing/2010/main" val="0"/>
                  </a:ext>
                </a:extLst>
              </a:blip>
              <a:srcRect l="51578" t="3043"/>
              <a:stretch>
                <a:fillRect/>
              </a:stretch>
            </p:blipFill>
            <p:spPr bwMode="auto">
              <a:xfrm>
                <a:off x="6997160" y="0"/>
                <a:ext cx="665385"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3019" name="Grupo 11"/>
            <p:cNvGrpSpPr>
              <a:grpSpLocks/>
            </p:cNvGrpSpPr>
            <p:nvPr/>
          </p:nvGrpSpPr>
          <p:grpSpPr bwMode="auto">
            <a:xfrm>
              <a:off x="1756466" y="5949280"/>
              <a:ext cx="5817872" cy="792088"/>
              <a:chOff x="0" y="0"/>
              <a:chExt cx="5817960" cy="681990"/>
            </a:xfrm>
          </p:grpSpPr>
          <p:pic>
            <p:nvPicPr>
              <p:cNvPr id="43020" name="Imagen 12" descr="D:\DOCUMENTOS EXPORTADOS\logos ITSAO marca registrada\cacei.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63885" y="59376"/>
                <a:ext cx="85407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1" name="Cuadro de texto 3"/>
              <p:cNvSpPr txBox="1">
                <a:spLocks noChangeArrowheads="1"/>
              </p:cNvSpPr>
              <p:nvPr/>
            </p:nvSpPr>
            <p:spPr bwMode="auto">
              <a:xfrm>
                <a:off x="1068677" y="0"/>
                <a:ext cx="3400425"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tabLst>
                    <a:tab pos="2805113" algn="ctr"/>
                    <a:tab pos="2970213" algn="ctr"/>
                    <a:tab pos="5611813" algn="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805113" algn="ctr"/>
                    <a:tab pos="2970213" algn="ctr"/>
                    <a:tab pos="5611813" algn="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05113" algn="ctr"/>
                    <a:tab pos="2970213" algn="ctr"/>
                    <a:tab pos="5611813" algn="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9pPr>
              </a:lstStyle>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CARRETERA ACATLÁN-SAN JUAN IXCAQUIXTLA K.M 5.5</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UNIDAD TECNOLÓGICA ACATLÁN DE OSORIO, PUEBLA,</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C.P. 74949 Tels. (953) 53.41877 y 53.41878</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email: </a:t>
                </a:r>
                <a:r>
                  <a:rPr lang="en-US" altLang="es-MX" sz="800">
                    <a:solidFill>
                      <a:srgbClr val="000000"/>
                    </a:solidFill>
                    <a:latin typeface="Soberana Sans" panose="02000000000000000000" pitchFamily="50" charset="0"/>
                    <a:cs typeface="Times New Roman" panose="02020603050405020304" pitchFamily="18" charset="0"/>
                    <a:hlinkClick r:id="rId6"/>
                  </a:rPr>
                  <a:t>direccion.general@itsao.edu.mx</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hlinkClick r:id="rId7"/>
                  </a:rPr>
                  <a:t>www.itsao.edu.mx</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43022" name="Imagen 14" descr="C:\Users\Difusion\Documents\a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768" y="11875"/>
                <a:ext cx="366395" cy="62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3" name="Imagen 15" descr="C:\Users\Difusion\Documents\a2.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10742" y="23750"/>
                <a:ext cx="369570" cy="62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4" name="Imagen 16" descr="E:\RESPALDO 2013\NUEVOS EXPORTADOS\LOGOS 2012\conaic.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11875"/>
                <a:ext cx="500380" cy="57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43012" name="Imagen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72300" y="249238"/>
            <a:ext cx="112871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Imagen 17" descr="C:\Users\Difusion\Documents\wewer.jpg"/>
          <p:cNvPicPr>
            <a:picLocks noChangeAspect="1" noChangeArrowheads="1"/>
          </p:cNvPicPr>
          <p:nvPr/>
        </p:nvPicPr>
        <p:blipFill>
          <a:blip r:embed="rId12">
            <a:extLst>
              <a:ext uri="{28A0092B-C50C-407E-A947-70E740481C1C}">
                <a14:useLocalDpi xmlns:a14="http://schemas.microsoft.com/office/drawing/2010/main" val="0"/>
              </a:ext>
            </a:extLst>
          </a:blip>
          <a:srcRect l="25040" r="15053"/>
          <a:stretch>
            <a:fillRect/>
          </a:stretch>
        </p:blipFill>
        <p:spPr bwMode="auto">
          <a:xfrm>
            <a:off x="1619250" y="5703888"/>
            <a:ext cx="63722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Imagen 2"/>
          <p:cNvPicPr>
            <a:picLocks noChangeAspect="1" noChangeArrowheads="1"/>
          </p:cNvPicPr>
          <p:nvPr/>
        </p:nvPicPr>
        <p:blipFill>
          <a:blip r:embed="rId13">
            <a:extLst>
              <a:ext uri="{28A0092B-C50C-407E-A947-70E740481C1C}">
                <a14:useLocalDpi xmlns:a14="http://schemas.microsoft.com/office/drawing/2010/main" val="0"/>
              </a:ext>
            </a:extLst>
          </a:blip>
          <a:srcRect l="47017"/>
          <a:stretch>
            <a:fillRect/>
          </a:stretch>
        </p:blipFill>
        <p:spPr bwMode="auto">
          <a:xfrm>
            <a:off x="4184650" y="3683000"/>
            <a:ext cx="4635500" cy="2106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5" name="Imagen 4"/>
          <p:cNvPicPr>
            <a:picLocks noChangeAspect="1" noChangeArrowheads="1"/>
          </p:cNvPicPr>
          <p:nvPr/>
        </p:nvPicPr>
        <p:blipFill>
          <a:blip r:embed="rId13">
            <a:extLst>
              <a:ext uri="{28A0092B-C50C-407E-A947-70E740481C1C}">
                <a14:useLocalDpi xmlns:a14="http://schemas.microsoft.com/office/drawing/2010/main" val="0"/>
              </a:ext>
            </a:extLst>
          </a:blip>
          <a:srcRect r="51575"/>
          <a:stretch>
            <a:fillRect/>
          </a:stretch>
        </p:blipFill>
        <p:spPr bwMode="auto">
          <a:xfrm>
            <a:off x="539750" y="1290638"/>
            <a:ext cx="4564063" cy="226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6" name="Imagen 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96913" y="3768725"/>
            <a:ext cx="23812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7" name="Imagen 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5924550" y="1317625"/>
            <a:ext cx="24765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8 CuadroTexto"/>
          <p:cNvSpPr txBox="1">
            <a:spLocks noChangeArrowheads="1"/>
          </p:cNvSpPr>
          <p:nvPr/>
        </p:nvSpPr>
        <p:spPr bwMode="auto">
          <a:xfrm>
            <a:off x="3000375" y="357188"/>
            <a:ext cx="100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Arial" panose="020B0604020202020204" pitchFamily="34" charset="0"/>
            </a:endParaRPr>
          </a:p>
        </p:txBody>
      </p:sp>
      <p:sp>
        <p:nvSpPr>
          <p:cNvPr id="14342" name="9 CuadroTexto">
            <a:extLst>
              <a:ext uri="{FF2B5EF4-FFF2-40B4-BE49-F238E27FC236}">
                <a16:creationId xmlns:a16="http://schemas.microsoft.com/office/drawing/2014/main" xmlns="" id="{B5BFA695-CA52-4EB0-B6DF-D8DFD153BB23}"/>
              </a:ext>
            </a:extLst>
          </p:cNvPr>
          <p:cNvSpPr txBox="1">
            <a:spLocks noChangeArrowheads="1"/>
          </p:cNvSpPr>
          <p:nvPr/>
        </p:nvSpPr>
        <p:spPr bwMode="auto">
          <a:xfrm>
            <a:off x="93663" y="1916113"/>
            <a:ext cx="9144000" cy="1201737"/>
          </a:xfrm>
          <a:prstGeom prst="rect">
            <a:avLst/>
          </a:prstGeom>
          <a:noFill/>
          <a:ln w="9525">
            <a:noFill/>
            <a:miter lim="800000"/>
            <a:headEnd/>
            <a:tailEnd/>
          </a:ln>
        </p:spPr>
        <p:txBody>
          <a:bodyPr>
            <a:spAutoFit/>
          </a:bodyPr>
          <a:lstStyle/>
          <a:p>
            <a:pPr algn="ctr" eaLnBrk="1" hangingPunct="1">
              <a:defRPr/>
            </a:pPr>
            <a:r>
              <a:rPr lang="es-ES" sz="7200" b="1" dirty="0">
                <a:solidFill>
                  <a:schemeClr val="accent3">
                    <a:lumMod val="50000"/>
                  </a:schemeClr>
                </a:solidFill>
                <a:latin typeface="Arial" charset="0"/>
              </a:rPr>
              <a:t>Gracias </a:t>
            </a:r>
            <a:r>
              <a:rPr lang="es-ES" sz="2000" b="1" dirty="0">
                <a:latin typeface="Arial" charset="0"/>
              </a:rPr>
              <a:t> </a:t>
            </a:r>
            <a:endParaRPr lang="es-ES" sz="2000" dirty="0">
              <a:latin typeface="Arial" charset="0"/>
            </a:endParaRPr>
          </a:p>
        </p:txBody>
      </p:sp>
      <p:grpSp>
        <p:nvGrpSpPr>
          <p:cNvPr id="45060" name="Grupo 1"/>
          <p:cNvGrpSpPr>
            <a:grpSpLocks/>
          </p:cNvGrpSpPr>
          <p:nvPr/>
        </p:nvGrpSpPr>
        <p:grpSpPr bwMode="auto">
          <a:xfrm>
            <a:off x="93663" y="115888"/>
            <a:ext cx="8870950" cy="6626225"/>
            <a:chOff x="93402" y="116632"/>
            <a:chExt cx="8871526" cy="6624736"/>
          </a:xfrm>
        </p:grpSpPr>
        <p:grpSp>
          <p:nvGrpSpPr>
            <p:cNvPr id="45065" name="Grupo 5"/>
            <p:cNvGrpSpPr>
              <a:grpSpLocks/>
            </p:cNvGrpSpPr>
            <p:nvPr/>
          </p:nvGrpSpPr>
          <p:grpSpPr bwMode="auto">
            <a:xfrm>
              <a:off x="93402" y="116632"/>
              <a:ext cx="8871526" cy="1168845"/>
              <a:chOff x="664234" y="0"/>
              <a:chExt cx="7010492" cy="771262"/>
            </a:xfrm>
          </p:grpSpPr>
          <p:sp>
            <p:nvSpPr>
              <p:cNvPr id="45072" name="Text Box 5"/>
              <p:cNvSpPr txBox="1">
                <a:spLocks noChangeArrowheads="1"/>
              </p:cNvSpPr>
              <p:nvPr/>
            </p:nvSpPr>
            <p:spPr bwMode="auto">
              <a:xfrm>
                <a:off x="2042500" y="330749"/>
                <a:ext cx="4666956" cy="41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Instituto Tecnológico Superior de Acatlán de Osorio</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737373"/>
                    </a:solidFill>
                    <a:latin typeface="Soberana Sans Light" panose="02000000000000000000" pitchFamily="50" charset="0"/>
                    <a:cs typeface="Times New Roman" panose="02020603050405020304" pitchFamily="18" charset="0"/>
                  </a:rPr>
                  <a:t>Organismo Público Descentralizado del Gobierno del Estado de Puebla</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45073" name="0 Imagen" descr="SEP-LOGO ACTUALIZADO.jpg"/>
              <p:cNvPicPr>
                <a:picLocks noChangeAspect="1"/>
              </p:cNvPicPr>
              <p:nvPr/>
            </p:nvPicPr>
            <p:blipFill>
              <a:blip r:embed="rId3">
                <a:extLst>
                  <a:ext uri="{28A0092B-C50C-407E-A947-70E740481C1C}">
                    <a14:useLocalDpi xmlns:a14="http://schemas.microsoft.com/office/drawing/2010/main" val="0"/>
                  </a:ext>
                </a:extLst>
              </a:blip>
              <a:srcRect t="15749" b="20039"/>
              <a:stretch>
                <a:fillRect/>
              </a:stretch>
            </p:blipFill>
            <p:spPr bwMode="auto">
              <a:xfrm>
                <a:off x="664234" y="8627"/>
                <a:ext cx="2409825" cy="76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74" name="Text Box 5"/>
              <p:cNvSpPr txBox="1">
                <a:spLocks noChangeArrowheads="1"/>
              </p:cNvSpPr>
              <p:nvPr/>
            </p:nvSpPr>
            <p:spPr bwMode="auto">
              <a:xfrm>
                <a:off x="2070339" y="232914"/>
                <a:ext cx="3869055" cy="25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             TECNOLÓGICO NACIONAL DE MÉXICO</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000">
                    <a:solidFill>
                      <a:srgbClr val="000000"/>
                    </a:solidFill>
                    <a:latin typeface="EurekaSans-Light"/>
                    <a:cs typeface="Times New Roman" panose="02020603050405020304" pitchFamily="18" charset="0"/>
                  </a:rPr>
                  <a:t> </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200">
                    <a:solidFill>
                      <a:srgbClr val="000000"/>
                    </a:solidFill>
                    <a:latin typeface="Arial" panose="020B0604020202020204" pitchFamily="34" charset="0"/>
                    <a:cs typeface="Times New Roman" panose="02020603050405020304" pitchFamily="18" charset="0"/>
                  </a:rPr>
                  <a:t> </a:t>
                </a:r>
              </a:p>
            </p:txBody>
          </p:sp>
          <p:pic>
            <p:nvPicPr>
              <p:cNvPr id="45075" name="Imagen 9" descr="C:\Users\Difusion\Documents\lo.jpg"/>
              <p:cNvPicPr>
                <a:picLocks noChangeAspect="1"/>
              </p:cNvPicPr>
              <p:nvPr/>
            </p:nvPicPr>
            <p:blipFill>
              <a:blip r:embed="rId4">
                <a:extLst>
                  <a:ext uri="{28A0092B-C50C-407E-A947-70E740481C1C}">
                    <a14:useLocalDpi xmlns:a14="http://schemas.microsoft.com/office/drawing/2010/main" val="0"/>
                  </a:ext>
                </a:extLst>
              </a:blip>
              <a:srcRect l="52448" t="3043"/>
              <a:stretch>
                <a:fillRect/>
              </a:stretch>
            </p:blipFill>
            <p:spPr bwMode="auto">
              <a:xfrm>
                <a:off x="7021300" y="0"/>
                <a:ext cx="653426"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066" name="Grupo 10"/>
            <p:cNvGrpSpPr>
              <a:grpSpLocks/>
            </p:cNvGrpSpPr>
            <p:nvPr/>
          </p:nvGrpSpPr>
          <p:grpSpPr bwMode="auto">
            <a:xfrm>
              <a:off x="1756466" y="5949280"/>
              <a:ext cx="5817872" cy="792088"/>
              <a:chOff x="0" y="0"/>
              <a:chExt cx="5817960" cy="681990"/>
            </a:xfrm>
          </p:grpSpPr>
          <p:pic>
            <p:nvPicPr>
              <p:cNvPr id="45067" name="Imagen 11" descr="D:\DOCUMENTOS EXPORTADOS\logos ITSAO marca registrada\cacei.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63885" y="59376"/>
                <a:ext cx="85407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8" name="Cuadro de texto 3"/>
              <p:cNvSpPr txBox="1">
                <a:spLocks noChangeArrowheads="1"/>
              </p:cNvSpPr>
              <p:nvPr/>
            </p:nvSpPr>
            <p:spPr bwMode="auto">
              <a:xfrm>
                <a:off x="1068677" y="0"/>
                <a:ext cx="3400425"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tabLst>
                    <a:tab pos="2805113" algn="ctr"/>
                    <a:tab pos="2970213" algn="ctr"/>
                    <a:tab pos="5611813" algn="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805113" algn="ctr"/>
                    <a:tab pos="2970213" algn="ctr"/>
                    <a:tab pos="5611813" algn="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05113" algn="ctr"/>
                    <a:tab pos="2970213" algn="ctr"/>
                    <a:tab pos="5611813" algn="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9pPr>
              </a:lstStyle>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CARRETERA ACATLÁN-SAN JUAN IXCAQUIXTLA K.M 5.5</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UNIDAD TECNOLÓGICA ACATLÁN DE OSORIO, PUEBLA,</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C.P. 74949 Tels. (953) 53.41877 y 53.41878</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email: </a:t>
                </a:r>
                <a:r>
                  <a:rPr lang="en-US" altLang="es-MX" sz="800">
                    <a:solidFill>
                      <a:srgbClr val="000000"/>
                    </a:solidFill>
                    <a:latin typeface="Soberana Sans" panose="02000000000000000000" pitchFamily="50" charset="0"/>
                    <a:cs typeface="Times New Roman" panose="02020603050405020304" pitchFamily="18" charset="0"/>
                    <a:hlinkClick r:id="rId6"/>
                  </a:rPr>
                  <a:t>direccion.general@itsao.edu.mx</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hlinkClick r:id="rId7"/>
                  </a:rPr>
                  <a:t>www.itsao.edu.mx</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45069" name="Imagen 13" descr="C:\Users\Difusion\Documents\a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768" y="11875"/>
                <a:ext cx="366395" cy="62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0" name="Imagen 14" descr="C:\Users\Difusion\Documents\a2.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10742" y="23750"/>
                <a:ext cx="369570" cy="62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1" name="Imagen 15" descr="E:\RESPALDO 2013\NUEVOS EXPORTADOS\LOGOS 2012\conaic.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11875"/>
                <a:ext cx="500380" cy="57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45061" name="7 CuadroTexto"/>
          <p:cNvSpPr txBox="1">
            <a:spLocks noChangeArrowheads="1"/>
          </p:cNvSpPr>
          <p:nvPr/>
        </p:nvSpPr>
        <p:spPr bwMode="auto">
          <a:xfrm>
            <a:off x="2195513" y="5013325"/>
            <a:ext cx="5194300"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 altLang="es-MX" sz="2000">
                <a:latin typeface="Arial" panose="020B0604020202020204" pitchFamily="34" charset="0"/>
              </a:rPr>
              <a:t>“</a:t>
            </a:r>
            <a:r>
              <a:rPr lang="es-ES" altLang="es-MX" sz="2000" b="1">
                <a:latin typeface="Arial" panose="020B0604020202020204" pitchFamily="34" charset="0"/>
              </a:rPr>
              <a:t>Conocimiento como guía del desarrollo</a:t>
            </a:r>
            <a:r>
              <a:rPr lang="es-ES" altLang="es-MX" sz="2000">
                <a:latin typeface="Arial" panose="020B0604020202020204" pitchFamily="34" charset="0"/>
              </a:rPr>
              <a:t>”</a:t>
            </a:r>
          </a:p>
          <a:p>
            <a:pPr eaLnBrk="1" hangingPunct="1">
              <a:spcBef>
                <a:spcPct val="0"/>
              </a:spcBef>
              <a:buFontTx/>
              <a:buNone/>
            </a:pPr>
            <a:endParaRPr lang="es-ES" altLang="es-MX">
              <a:latin typeface="Arial" panose="020B0604020202020204" pitchFamily="34" charset="0"/>
            </a:endParaRPr>
          </a:p>
        </p:txBody>
      </p:sp>
      <p:pic>
        <p:nvPicPr>
          <p:cNvPr id="45062" name="Imagen 18" descr="C:\Users\Difusion\Documents\lo.jpg"/>
          <p:cNvPicPr>
            <a:picLocks noChangeAspect="1"/>
          </p:cNvPicPr>
          <p:nvPr/>
        </p:nvPicPr>
        <p:blipFill>
          <a:blip r:embed="rId11">
            <a:extLst>
              <a:ext uri="{28A0092B-C50C-407E-A947-70E740481C1C}">
                <a14:useLocalDpi xmlns:a14="http://schemas.microsoft.com/office/drawing/2010/main" val="0"/>
              </a:ext>
            </a:extLst>
          </a:blip>
          <a:srcRect l="52911" t="3043"/>
          <a:stretch>
            <a:fillRect/>
          </a:stretch>
        </p:blipFill>
        <p:spPr bwMode="auto">
          <a:xfrm>
            <a:off x="3851275" y="3357563"/>
            <a:ext cx="1535113" cy="1243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Imagen 17"/>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72300" y="249238"/>
            <a:ext cx="112871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4" name="Imagen 18" descr="C:\Users\Difusion\Documents\wewer.jpg"/>
          <p:cNvPicPr>
            <a:picLocks noChangeAspect="1" noChangeArrowheads="1"/>
          </p:cNvPicPr>
          <p:nvPr/>
        </p:nvPicPr>
        <p:blipFill>
          <a:blip r:embed="rId13">
            <a:extLst>
              <a:ext uri="{28A0092B-C50C-407E-A947-70E740481C1C}">
                <a14:useLocalDpi xmlns:a14="http://schemas.microsoft.com/office/drawing/2010/main" val="0"/>
              </a:ext>
            </a:extLst>
          </a:blip>
          <a:srcRect l="25040" r="15053"/>
          <a:stretch>
            <a:fillRect/>
          </a:stretch>
        </p:blipFill>
        <p:spPr bwMode="auto">
          <a:xfrm>
            <a:off x="1619250" y="5703888"/>
            <a:ext cx="63722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8 CuadroTexto"/>
          <p:cNvSpPr txBox="1">
            <a:spLocks noChangeArrowheads="1"/>
          </p:cNvSpPr>
          <p:nvPr/>
        </p:nvSpPr>
        <p:spPr bwMode="auto">
          <a:xfrm>
            <a:off x="3000375" y="357188"/>
            <a:ext cx="100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Arial" panose="020B0604020202020204" pitchFamily="34" charset="0"/>
            </a:endParaRPr>
          </a:p>
        </p:txBody>
      </p:sp>
      <p:sp>
        <p:nvSpPr>
          <p:cNvPr id="6147" name="9 CuadroTexto"/>
          <p:cNvSpPr txBox="1">
            <a:spLocks noChangeArrowheads="1"/>
          </p:cNvSpPr>
          <p:nvPr/>
        </p:nvSpPr>
        <p:spPr bwMode="auto">
          <a:xfrm>
            <a:off x="323850" y="1196975"/>
            <a:ext cx="84963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MX" sz="1600" b="1">
                <a:latin typeface="Arial" panose="020B0604020202020204" pitchFamily="34" charset="0"/>
              </a:rPr>
              <a:t>MENSAJE DEL DIRECTOR</a:t>
            </a:r>
          </a:p>
          <a:p>
            <a:pPr algn="just" eaLnBrk="1" hangingPunct="1">
              <a:spcBef>
                <a:spcPct val="0"/>
              </a:spcBef>
              <a:buFontTx/>
              <a:buNone/>
            </a:pPr>
            <a:r>
              <a:rPr lang="es-ES" altLang="es-MX" sz="1600" b="1">
                <a:latin typeface="Arial" panose="020B0604020202020204" pitchFamily="34" charset="0"/>
              </a:rPr>
              <a:t>  </a:t>
            </a:r>
          </a:p>
          <a:p>
            <a:pPr algn="just" eaLnBrk="1" hangingPunct="1">
              <a:spcBef>
                <a:spcPct val="0"/>
              </a:spcBef>
              <a:buFontTx/>
              <a:buNone/>
            </a:pPr>
            <a:r>
              <a:rPr lang="es-ES" altLang="es-MX" sz="1600">
                <a:latin typeface="Arial" panose="020B0604020202020204" pitchFamily="34" charset="0"/>
              </a:rPr>
              <a:t>Estimado/a estudiante la Comunidad Tecnológica a quien represento en mi carácter de Director General, por mi conducto te da la más cordial bienvenida a esta casa de estudios, donde formamos profesionales con gran potencial académico y profundo sentido ético, elementos que te brindarán, la oportunidad de ser un agente de cambio en tu Región, Estado y nuestro País.</a:t>
            </a:r>
          </a:p>
          <a:p>
            <a:pPr algn="just" eaLnBrk="1" hangingPunct="1">
              <a:spcBef>
                <a:spcPct val="0"/>
              </a:spcBef>
              <a:buFontTx/>
              <a:buNone/>
            </a:pPr>
            <a:r>
              <a:rPr lang="es-ES" altLang="es-MX" sz="1600">
                <a:latin typeface="Arial" panose="020B0604020202020204" pitchFamily="34" charset="0"/>
              </a:rPr>
              <a:t> </a:t>
            </a:r>
          </a:p>
          <a:p>
            <a:pPr algn="just" eaLnBrk="1" hangingPunct="1">
              <a:spcBef>
                <a:spcPct val="0"/>
              </a:spcBef>
              <a:buFontTx/>
              <a:buNone/>
            </a:pPr>
            <a:r>
              <a:rPr lang="es-ES" altLang="es-MX" sz="1600">
                <a:latin typeface="Arial" panose="020B0604020202020204" pitchFamily="34" charset="0"/>
              </a:rPr>
              <a:t>Esperamos que este material te sea de gran utilidad para tu trayectoria en nuestra máxima casa de estudios.</a:t>
            </a:r>
          </a:p>
          <a:p>
            <a:pPr algn="just" eaLnBrk="1" hangingPunct="1">
              <a:spcBef>
                <a:spcPct val="0"/>
              </a:spcBef>
              <a:buFontTx/>
              <a:buNone/>
            </a:pPr>
            <a:r>
              <a:rPr lang="es-ES" altLang="es-MX" sz="1600">
                <a:latin typeface="Arial" panose="020B0604020202020204" pitchFamily="34" charset="0"/>
              </a:rPr>
              <a:t> </a:t>
            </a:r>
          </a:p>
          <a:p>
            <a:pPr algn="just" eaLnBrk="1" hangingPunct="1">
              <a:spcBef>
                <a:spcPct val="0"/>
              </a:spcBef>
              <a:buFontTx/>
              <a:buNone/>
            </a:pPr>
            <a:r>
              <a:rPr lang="es-ES" altLang="es-MX" sz="1600">
                <a:latin typeface="Arial" panose="020B0604020202020204" pitchFamily="34" charset="0"/>
              </a:rPr>
              <a:t>Agradecemos tu interés en formar parte de esta gran familia tecnológica.</a:t>
            </a:r>
          </a:p>
          <a:p>
            <a:pPr algn="just" eaLnBrk="1" hangingPunct="1">
              <a:spcBef>
                <a:spcPct val="0"/>
              </a:spcBef>
              <a:buFontTx/>
              <a:buNone/>
            </a:pPr>
            <a:r>
              <a:rPr lang="es-ES" altLang="es-MX" sz="1600">
                <a:latin typeface="Arial" panose="020B0604020202020204" pitchFamily="34" charset="0"/>
              </a:rPr>
              <a:t> </a:t>
            </a:r>
          </a:p>
          <a:p>
            <a:pPr algn="ctr" eaLnBrk="1" hangingPunct="1">
              <a:spcBef>
                <a:spcPct val="0"/>
              </a:spcBef>
              <a:buFontTx/>
              <a:buNone/>
            </a:pPr>
            <a:r>
              <a:rPr lang="es-ES" altLang="es-MX" sz="1600">
                <a:latin typeface="Arial" panose="020B0604020202020204" pitchFamily="34" charset="0"/>
              </a:rPr>
              <a:t>Bienvenido nuevamente que nosotros nos esforzaremos por cumplir con tus expectativas.</a:t>
            </a:r>
          </a:p>
          <a:p>
            <a:pPr algn="ctr" eaLnBrk="1" hangingPunct="1">
              <a:spcBef>
                <a:spcPct val="0"/>
              </a:spcBef>
              <a:buFontTx/>
              <a:buNone/>
            </a:pPr>
            <a:endParaRPr lang="es-ES" altLang="es-MX" sz="1600" b="1">
              <a:latin typeface="Arial" panose="020B0604020202020204" pitchFamily="34" charset="0"/>
            </a:endParaRPr>
          </a:p>
          <a:p>
            <a:pPr algn="ctr">
              <a:spcBef>
                <a:spcPct val="0"/>
              </a:spcBef>
              <a:buFontTx/>
              <a:buNone/>
            </a:pPr>
            <a:r>
              <a:rPr lang="es-ES" altLang="es-MX" sz="1600">
                <a:latin typeface="Arial" panose="020B0604020202020204" pitchFamily="34" charset="0"/>
              </a:rPr>
              <a:t>Ing. Ismael Sánchez Huerta</a:t>
            </a:r>
          </a:p>
          <a:p>
            <a:pPr algn="just" eaLnBrk="1" hangingPunct="1">
              <a:spcBef>
                <a:spcPct val="0"/>
              </a:spcBef>
              <a:buFontTx/>
              <a:buNone/>
            </a:pPr>
            <a:endParaRPr lang="es-MX" altLang="es-MX" sz="1600">
              <a:latin typeface="Arial" panose="020B0604020202020204" pitchFamily="34" charset="0"/>
            </a:endParaRPr>
          </a:p>
          <a:p>
            <a:pPr algn="ctr" eaLnBrk="1" hangingPunct="1">
              <a:spcBef>
                <a:spcPct val="0"/>
              </a:spcBef>
              <a:buFontTx/>
              <a:buNone/>
            </a:pPr>
            <a:r>
              <a:rPr lang="es-MX" altLang="es-MX" sz="1600" b="1">
                <a:latin typeface="Arial" panose="020B0604020202020204" pitchFamily="34" charset="0"/>
              </a:rPr>
              <a:t>“Conocimiento como guía del desarrollo”</a:t>
            </a:r>
          </a:p>
          <a:p>
            <a:pPr algn="just" eaLnBrk="1" hangingPunct="1">
              <a:spcBef>
                <a:spcPct val="0"/>
              </a:spcBef>
              <a:buFontTx/>
              <a:buNone/>
            </a:pPr>
            <a:endParaRPr lang="es-ES" altLang="es-MX" sz="1600">
              <a:latin typeface="Arial" panose="020B0604020202020204" pitchFamily="34" charset="0"/>
            </a:endParaRPr>
          </a:p>
        </p:txBody>
      </p:sp>
      <p:grpSp>
        <p:nvGrpSpPr>
          <p:cNvPr id="6148" name="Grupo 4"/>
          <p:cNvGrpSpPr>
            <a:grpSpLocks/>
          </p:cNvGrpSpPr>
          <p:nvPr/>
        </p:nvGrpSpPr>
        <p:grpSpPr bwMode="auto">
          <a:xfrm>
            <a:off x="93663" y="115888"/>
            <a:ext cx="8870950" cy="6626225"/>
            <a:chOff x="93402" y="116632"/>
            <a:chExt cx="8871526" cy="6624736"/>
          </a:xfrm>
        </p:grpSpPr>
        <p:grpSp>
          <p:nvGrpSpPr>
            <p:cNvPr id="6151" name="Grupo 5"/>
            <p:cNvGrpSpPr>
              <a:grpSpLocks/>
            </p:cNvGrpSpPr>
            <p:nvPr/>
          </p:nvGrpSpPr>
          <p:grpSpPr bwMode="auto">
            <a:xfrm>
              <a:off x="93402" y="116632"/>
              <a:ext cx="8871526" cy="1246221"/>
              <a:chOff x="664234" y="0"/>
              <a:chExt cx="7010492" cy="822319"/>
            </a:xfrm>
          </p:grpSpPr>
          <p:sp>
            <p:nvSpPr>
              <p:cNvPr id="6158" name="Text Box 5"/>
              <p:cNvSpPr txBox="1">
                <a:spLocks noChangeArrowheads="1"/>
              </p:cNvSpPr>
              <p:nvPr/>
            </p:nvSpPr>
            <p:spPr bwMode="auto">
              <a:xfrm>
                <a:off x="2070339" y="405124"/>
                <a:ext cx="4666956" cy="41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Instituto Tecnológico Superior de Acatlán de Osorio</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737373"/>
                    </a:solidFill>
                    <a:latin typeface="Soberana Sans Light" panose="02000000000000000000" pitchFamily="50" charset="0"/>
                    <a:cs typeface="Times New Roman" panose="02020603050405020304" pitchFamily="18" charset="0"/>
                  </a:rPr>
                  <a:t>Organismo Público Descentralizado del Gobierno del Estado de Puebla</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6159" name="0 Imagen" descr="SEP-LOGO ACTUALIZADO.jpg"/>
              <p:cNvPicPr>
                <a:picLocks noChangeAspect="1"/>
              </p:cNvPicPr>
              <p:nvPr/>
            </p:nvPicPr>
            <p:blipFill>
              <a:blip r:embed="rId3">
                <a:extLst>
                  <a:ext uri="{28A0092B-C50C-407E-A947-70E740481C1C}">
                    <a14:useLocalDpi xmlns:a14="http://schemas.microsoft.com/office/drawing/2010/main" val="0"/>
                  </a:ext>
                </a:extLst>
              </a:blip>
              <a:srcRect t="15749" b="20039"/>
              <a:stretch>
                <a:fillRect/>
              </a:stretch>
            </p:blipFill>
            <p:spPr bwMode="auto">
              <a:xfrm>
                <a:off x="664234" y="8627"/>
                <a:ext cx="2409825" cy="76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0" name="Text Box 5"/>
              <p:cNvSpPr txBox="1">
                <a:spLocks noChangeArrowheads="1"/>
              </p:cNvSpPr>
              <p:nvPr/>
            </p:nvSpPr>
            <p:spPr bwMode="auto">
              <a:xfrm>
                <a:off x="2070339" y="232914"/>
                <a:ext cx="3869055" cy="25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             TECNOLÓGICO NACIONAL DE MÉXICO</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000">
                    <a:solidFill>
                      <a:srgbClr val="000000"/>
                    </a:solidFill>
                    <a:latin typeface="EurekaSans-Light"/>
                    <a:cs typeface="Times New Roman" panose="02020603050405020304" pitchFamily="18" charset="0"/>
                  </a:rPr>
                  <a:t> </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200">
                    <a:solidFill>
                      <a:srgbClr val="000000"/>
                    </a:solidFill>
                    <a:latin typeface="Arial" panose="020B0604020202020204" pitchFamily="34" charset="0"/>
                    <a:cs typeface="Times New Roman" panose="02020603050405020304" pitchFamily="18" charset="0"/>
                  </a:rPr>
                  <a:t> </a:t>
                </a:r>
              </a:p>
            </p:txBody>
          </p:sp>
          <p:pic>
            <p:nvPicPr>
              <p:cNvPr id="6161" name="Imagen 15" descr="C:\Users\Difusion\Documents\lo.jpg"/>
              <p:cNvPicPr>
                <a:picLocks noChangeAspect="1"/>
              </p:cNvPicPr>
              <p:nvPr/>
            </p:nvPicPr>
            <p:blipFill>
              <a:blip r:embed="rId4">
                <a:extLst>
                  <a:ext uri="{28A0092B-C50C-407E-A947-70E740481C1C}">
                    <a14:useLocalDpi xmlns:a14="http://schemas.microsoft.com/office/drawing/2010/main" val="0"/>
                  </a:ext>
                </a:extLst>
              </a:blip>
              <a:srcRect l="52448" t="3043"/>
              <a:stretch>
                <a:fillRect/>
              </a:stretch>
            </p:blipFill>
            <p:spPr bwMode="auto">
              <a:xfrm>
                <a:off x="7021300" y="0"/>
                <a:ext cx="653426"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152" name="Grupo 6"/>
            <p:cNvGrpSpPr>
              <a:grpSpLocks/>
            </p:cNvGrpSpPr>
            <p:nvPr/>
          </p:nvGrpSpPr>
          <p:grpSpPr bwMode="auto">
            <a:xfrm>
              <a:off x="1756466" y="5949280"/>
              <a:ext cx="5817872" cy="792088"/>
              <a:chOff x="0" y="0"/>
              <a:chExt cx="5817960" cy="681990"/>
            </a:xfrm>
          </p:grpSpPr>
          <p:pic>
            <p:nvPicPr>
              <p:cNvPr id="6153" name="Imagen 7" descr="D:\DOCUMENTOS EXPORTADOS\logos ITSAO marca registrada\cacei.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63885" y="59376"/>
                <a:ext cx="85407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Cuadro de texto 3"/>
              <p:cNvSpPr txBox="1">
                <a:spLocks noChangeArrowheads="1"/>
              </p:cNvSpPr>
              <p:nvPr/>
            </p:nvSpPr>
            <p:spPr bwMode="auto">
              <a:xfrm>
                <a:off x="1068677" y="0"/>
                <a:ext cx="3400425"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tabLst>
                    <a:tab pos="2805113" algn="ctr"/>
                    <a:tab pos="2970213" algn="ctr"/>
                    <a:tab pos="5611813" algn="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805113" algn="ctr"/>
                    <a:tab pos="2970213" algn="ctr"/>
                    <a:tab pos="5611813" algn="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05113" algn="ctr"/>
                    <a:tab pos="2970213" algn="ctr"/>
                    <a:tab pos="5611813" algn="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9pPr>
              </a:lstStyle>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CARRETERA ACATLÁN-SAN JUAN IXCAQUIXTLA K.M 5.5</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UNIDAD TECNOLÓGICA ACATLÁN DE OSORIO, PUEBLA,</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C.P. 74949 Tels. (953) 53.41877 y 53.41878</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email: </a:t>
                </a:r>
                <a:r>
                  <a:rPr lang="en-US" altLang="es-MX" sz="800">
                    <a:solidFill>
                      <a:srgbClr val="000000"/>
                    </a:solidFill>
                    <a:latin typeface="Soberana Sans" panose="02000000000000000000" pitchFamily="50" charset="0"/>
                    <a:cs typeface="Times New Roman" panose="02020603050405020304" pitchFamily="18" charset="0"/>
                    <a:hlinkClick r:id="rId6"/>
                  </a:rPr>
                  <a:t>direccion.general@itsao.edu.mx</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hlinkClick r:id="rId7"/>
                  </a:rPr>
                  <a:t>www.itsao.edu.mx</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6155" name="Imagen 9" descr="C:\Users\Difusion\Documents\a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768" y="11875"/>
                <a:ext cx="366395" cy="62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Imagen 10" descr="C:\Users\Difusion\Documents\a2.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10742" y="23750"/>
                <a:ext cx="369570" cy="62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Imagen 11" descr="E:\RESPALDO 2013\NUEVOS EXPORTADOS\LOGOS 2012\conaic.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11875"/>
                <a:ext cx="500380" cy="57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6149" name="Imagen 1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72300" y="249238"/>
            <a:ext cx="112871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Imagen 16" descr="C:\Users\Difusion\Documents\wewer.jpg"/>
          <p:cNvPicPr>
            <a:picLocks noChangeAspect="1" noChangeArrowheads="1"/>
          </p:cNvPicPr>
          <p:nvPr/>
        </p:nvPicPr>
        <p:blipFill>
          <a:blip r:embed="rId12">
            <a:extLst>
              <a:ext uri="{28A0092B-C50C-407E-A947-70E740481C1C}">
                <a14:useLocalDpi xmlns:a14="http://schemas.microsoft.com/office/drawing/2010/main" val="0"/>
              </a:ext>
            </a:extLst>
          </a:blip>
          <a:srcRect l="25040" r="15053"/>
          <a:stretch>
            <a:fillRect/>
          </a:stretch>
        </p:blipFill>
        <p:spPr bwMode="auto">
          <a:xfrm>
            <a:off x="1619250" y="5732463"/>
            <a:ext cx="63722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8 CuadroTexto"/>
          <p:cNvSpPr txBox="1">
            <a:spLocks noChangeArrowheads="1"/>
          </p:cNvSpPr>
          <p:nvPr/>
        </p:nvSpPr>
        <p:spPr bwMode="auto">
          <a:xfrm>
            <a:off x="3000375" y="357188"/>
            <a:ext cx="100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Arial" panose="020B0604020202020204" pitchFamily="34" charset="0"/>
            </a:endParaRPr>
          </a:p>
        </p:txBody>
      </p:sp>
      <p:sp>
        <p:nvSpPr>
          <p:cNvPr id="8195" name="9 CuadroTexto"/>
          <p:cNvSpPr txBox="1">
            <a:spLocks noChangeArrowheads="1"/>
          </p:cNvSpPr>
          <p:nvPr/>
        </p:nvSpPr>
        <p:spPr bwMode="auto">
          <a:xfrm>
            <a:off x="93663" y="908050"/>
            <a:ext cx="9050337" cy="4573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ES" altLang="es-MX" sz="1200" b="1">
              <a:latin typeface="Arial" panose="020B0604020202020204" pitchFamily="34" charset="0"/>
            </a:endParaRPr>
          </a:p>
          <a:p>
            <a:pPr algn="ctr" eaLnBrk="1" hangingPunct="1">
              <a:spcBef>
                <a:spcPct val="0"/>
              </a:spcBef>
              <a:buFontTx/>
              <a:buNone/>
            </a:pPr>
            <a:r>
              <a:rPr lang="es-ES" altLang="es-MX" sz="1200" b="1">
                <a:latin typeface="Arial" panose="020B0604020202020204" pitchFamily="34" charset="0"/>
              </a:rPr>
              <a:t>¿QUIÉNES SOMOS?</a:t>
            </a:r>
          </a:p>
          <a:p>
            <a:pPr algn="just" eaLnBrk="1" hangingPunct="1">
              <a:spcBef>
                <a:spcPct val="0"/>
              </a:spcBef>
              <a:buFontTx/>
              <a:buNone/>
            </a:pPr>
            <a:r>
              <a:rPr lang="es-ES" altLang="es-MX" sz="1200">
                <a:latin typeface="Arial" panose="020B0604020202020204" pitchFamily="34" charset="0"/>
              </a:rPr>
              <a:t>   </a:t>
            </a:r>
          </a:p>
          <a:p>
            <a:pPr>
              <a:buFont typeface="Arial" panose="020B0604020202020204" pitchFamily="34" charset="0"/>
              <a:buNone/>
            </a:pPr>
            <a:r>
              <a:rPr lang="es-ES" altLang="es-MX" sz="1600">
                <a:latin typeface="Arial" panose="020B0604020202020204" pitchFamily="34" charset="0"/>
              </a:rPr>
              <a:t> </a:t>
            </a:r>
            <a:r>
              <a:rPr lang="es-MX" altLang="es-MX" sz="1600" b="1"/>
              <a:t>Visión</a:t>
            </a:r>
            <a:endParaRPr lang="es-MX" altLang="es-MX" sz="1600"/>
          </a:p>
          <a:p>
            <a:pPr algn="just">
              <a:buFont typeface="Arial" panose="020B0604020202020204" pitchFamily="34" charset="0"/>
              <a:buNone/>
            </a:pPr>
            <a:r>
              <a:rPr lang="es-MX" altLang="es-MX" sz="1600"/>
              <a:t>Ser la mejor institución de  educación superior tecnológica  integral en el entorno, reconocida por la calidad educativa en la formación profesional de sus egresados, y por el desarrollo de investigación  pertinente y sustentable.</a:t>
            </a:r>
          </a:p>
          <a:p>
            <a:pPr algn="just">
              <a:buFont typeface="Arial" panose="020B0604020202020204" pitchFamily="34" charset="0"/>
              <a:buNone/>
            </a:pPr>
            <a:r>
              <a:rPr lang="es-MX" altLang="es-MX" sz="1600" b="1"/>
              <a:t>Misión </a:t>
            </a:r>
            <a:endParaRPr lang="es-MX" altLang="es-MX" sz="1600"/>
          </a:p>
          <a:p>
            <a:pPr algn="just">
              <a:buFont typeface="Arial" panose="020B0604020202020204" pitchFamily="34" charset="0"/>
              <a:buNone/>
            </a:pPr>
            <a:r>
              <a:rPr lang="es-MX" altLang="es-MX" sz="1600" b="1"/>
              <a:t> </a:t>
            </a:r>
            <a:r>
              <a:rPr lang="es-MX" altLang="es-MX" sz="1600"/>
              <a:t>Formar profesionales íntegros y competentes, con sentido innovador, capaces de realizar investigación que contribuya para el desarrollo tecnológico sustentable de su entorno, con equidad y responsabilidad social.</a:t>
            </a:r>
          </a:p>
          <a:p>
            <a:pPr algn="just">
              <a:buFont typeface="Arial" panose="020B0604020202020204" pitchFamily="34" charset="0"/>
              <a:buNone/>
            </a:pPr>
            <a:r>
              <a:rPr lang="es-MX" altLang="es-MX" sz="1600"/>
              <a:t> </a:t>
            </a:r>
            <a:r>
              <a:rPr lang="es-MX" altLang="es-MX" sz="1600" b="1"/>
              <a:t>Política del Sistema de Gestión Integral </a:t>
            </a:r>
            <a:endParaRPr lang="es-MX" altLang="es-MX" sz="1600"/>
          </a:p>
          <a:p>
            <a:pPr algn="just">
              <a:buFont typeface="Arial" panose="020B0604020202020204" pitchFamily="34" charset="0"/>
              <a:buNone/>
            </a:pPr>
            <a:r>
              <a:rPr lang="es-MX" altLang="es-MX" sz="1600" b="1"/>
              <a:t> </a:t>
            </a:r>
            <a:r>
              <a:rPr lang="es-MX" altLang="es-MX" sz="1600"/>
              <a:t>El ITSAO establece ofrecer servicio educativo de calidad  que forme profesionales que impulsen la actividad productiva en el entorno, capaces de desarrollar investigación para contribuir al desarrollo tecnológico; al generar  alternativas para la protección del medio ambiente, atendiendo los impactos ambientales significativos al aire, agua, suelo y recursos naturales, cumpliendo los requisitos legales aplicables con la participación de la comunidad tecnológica y partes interesadas; que permitan la implementación, operación y mejora continua basados en un Sistema de Gestión Integral.</a:t>
            </a:r>
          </a:p>
          <a:p>
            <a:pPr algn="just" eaLnBrk="1" hangingPunct="1">
              <a:spcBef>
                <a:spcPct val="0"/>
              </a:spcBef>
              <a:buFontTx/>
              <a:buNone/>
            </a:pPr>
            <a:endParaRPr lang="es-ES" altLang="es-MX" sz="1200">
              <a:latin typeface="Arial" panose="020B0604020202020204" pitchFamily="34" charset="0"/>
            </a:endParaRPr>
          </a:p>
        </p:txBody>
      </p:sp>
      <p:grpSp>
        <p:nvGrpSpPr>
          <p:cNvPr id="8196" name="Grupo 7"/>
          <p:cNvGrpSpPr>
            <a:grpSpLocks/>
          </p:cNvGrpSpPr>
          <p:nvPr/>
        </p:nvGrpSpPr>
        <p:grpSpPr bwMode="auto">
          <a:xfrm>
            <a:off x="93663" y="115888"/>
            <a:ext cx="8726487" cy="6624637"/>
            <a:chOff x="93402" y="116632"/>
            <a:chExt cx="8727498" cy="6624736"/>
          </a:xfrm>
        </p:grpSpPr>
        <p:grpSp>
          <p:nvGrpSpPr>
            <p:cNvPr id="8200" name="Grupo 8"/>
            <p:cNvGrpSpPr>
              <a:grpSpLocks/>
            </p:cNvGrpSpPr>
            <p:nvPr/>
          </p:nvGrpSpPr>
          <p:grpSpPr bwMode="auto">
            <a:xfrm>
              <a:off x="93402" y="116632"/>
              <a:ext cx="8727498" cy="1233388"/>
              <a:chOff x="664234" y="0"/>
              <a:chExt cx="6896678" cy="813851"/>
            </a:xfrm>
          </p:grpSpPr>
          <p:sp>
            <p:nvSpPr>
              <p:cNvPr id="8207" name="Text Box 5"/>
              <p:cNvSpPr txBox="1">
                <a:spLocks noChangeArrowheads="1"/>
              </p:cNvSpPr>
              <p:nvPr/>
            </p:nvSpPr>
            <p:spPr bwMode="auto">
              <a:xfrm>
                <a:off x="2146686" y="396656"/>
                <a:ext cx="4666956" cy="41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Instituto Tecnológico Superior de Acatlán de Osorio</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737373"/>
                    </a:solidFill>
                    <a:latin typeface="Soberana Sans Light" panose="02000000000000000000" pitchFamily="50" charset="0"/>
                    <a:cs typeface="Times New Roman" panose="02020603050405020304" pitchFamily="18" charset="0"/>
                  </a:rPr>
                  <a:t>Organismo Público Descentralizado del Gobierno del Estado de Puebla</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8208" name="0 Imagen" descr="SEP-LOGO ACTUALIZADO.jpg"/>
              <p:cNvPicPr>
                <a:picLocks noChangeAspect="1"/>
              </p:cNvPicPr>
              <p:nvPr/>
            </p:nvPicPr>
            <p:blipFill>
              <a:blip r:embed="rId3">
                <a:extLst>
                  <a:ext uri="{28A0092B-C50C-407E-A947-70E740481C1C}">
                    <a14:useLocalDpi xmlns:a14="http://schemas.microsoft.com/office/drawing/2010/main" val="0"/>
                  </a:ext>
                </a:extLst>
              </a:blip>
              <a:srcRect t="15749" b="20039"/>
              <a:stretch>
                <a:fillRect/>
              </a:stretch>
            </p:blipFill>
            <p:spPr bwMode="auto">
              <a:xfrm>
                <a:off x="664234" y="8627"/>
                <a:ext cx="2409825" cy="76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9" name="Text Box 5"/>
              <p:cNvSpPr txBox="1">
                <a:spLocks noChangeArrowheads="1"/>
              </p:cNvSpPr>
              <p:nvPr/>
            </p:nvSpPr>
            <p:spPr bwMode="auto">
              <a:xfrm>
                <a:off x="2070339" y="232914"/>
                <a:ext cx="3869055" cy="25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             TECNOLÓGICO NACIONAL DE MÉXICO</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000">
                    <a:solidFill>
                      <a:srgbClr val="000000"/>
                    </a:solidFill>
                    <a:latin typeface="EurekaSans-Light"/>
                    <a:cs typeface="Times New Roman" panose="02020603050405020304" pitchFamily="18" charset="0"/>
                  </a:rPr>
                  <a:t> </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200">
                    <a:solidFill>
                      <a:srgbClr val="000000"/>
                    </a:solidFill>
                    <a:latin typeface="Arial" panose="020B0604020202020204" pitchFamily="34" charset="0"/>
                    <a:cs typeface="Times New Roman" panose="02020603050405020304" pitchFamily="18" charset="0"/>
                  </a:rPr>
                  <a:t> </a:t>
                </a:r>
              </a:p>
            </p:txBody>
          </p:sp>
          <p:pic>
            <p:nvPicPr>
              <p:cNvPr id="8210" name="Imagen 18" descr="C:\Users\Difusion\Documents\lo.jpg"/>
              <p:cNvPicPr>
                <a:picLocks noChangeAspect="1"/>
              </p:cNvPicPr>
              <p:nvPr/>
            </p:nvPicPr>
            <p:blipFill>
              <a:blip r:embed="rId4">
                <a:extLst>
                  <a:ext uri="{28A0092B-C50C-407E-A947-70E740481C1C}">
                    <a14:useLocalDpi xmlns:a14="http://schemas.microsoft.com/office/drawing/2010/main" val="0"/>
                  </a:ext>
                </a:extLst>
              </a:blip>
              <a:srcRect l="52448" t="3043"/>
              <a:stretch>
                <a:fillRect/>
              </a:stretch>
            </p:blipFill>
            <p:spPr bwMode="auto">
              <a:xfrm>
                <a:off x="6907486" y="0"/>
                <a:ext cx="653426"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8201" name="Grupo 9"/>
            <p:cNvGrpSpPr>
              <a:grpSpLocks/>
            </p:cNvGrpSpPr>
            <p:nvPr/>
          </p:nvGrpSpPr>
          <p:grpSpPr bwMode="auto">
            <a:xfrm>
              <a:off x="1756466" y="5949280"/>
              <a:ext cx="5817872" cy="792088"/>
              <a:chOff x="0" y="0"/>
              <a:chExt cx="5817960" cy="681990"/>
            </a:xfrm>
          </p:grpSpPr>
          <p:pic>
            <p:nvPicPr>
              <p:cNvPr id="8202" name="Imagen 10" descr="D:\DOCUMENTOS EXPORTADOS\logos ITSAO marca registrada\cacei.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63885" y="59376"/>
                <a:ext cx="85407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3" name="Cuadro de texto 3"/>
              <p:cNvSpPr txBox="1">
                <a:spLocks noChangeArrowheads="1"/>
              </p:cNvSpPr>
              <p:nvPr/>
            </p:nvSpPr>
            <p:spPr bwMode="auto">
              <a:xfrm>
                <a:off x="1068677" y="0"/>
                <a:ext cx="3400425"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tabLst>
                    <a:tab pos="2805113" algn="ctr"/>
                    <a:tab pos="2970213" algn="ctr"/>
                    <a:tab pos="5611813" algn="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805113" algn="ctr"/>
                    <a:tab pos="2970213" algn="ctr"/>
                    <a:tab pos="5611813" algn="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05113" algn="ctr"/>
                    <a:tab pos="2970213" algn="ctr"/>
                    <a:tab pos="5611813" algn="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9pPr>
              </a:lstStyle>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CARRETERA ACATLÁN-SAN JUAN IXCAQUIXTLA K.M 5.5</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UNIDAD TECNOLÓGICA ACATLÁN DE OSORIO, PUEBLA,</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C.P. 74949 Tels. (953) 53.41877 y 53.41878</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email: </a:t>
                </a:r>
                <a:r>
                  <a:rPr lang="en-US" altLang="es-MX" sz="800">
                    <a:solidFill>
                      <a:srgbClr val="000000"/>
                    </a:solidFill>
                    <a:latin typeface="Soberana Sans" panose="02000000000000000000" pitchFamily="50" charset="0"/>
                    <a:cs typeface="Times New Roman" panose="02020603050405020304" pitchFamily="18" charset="0"/>
                    <a:hlinkClick r:id="rId6"/>
                  </a:rPr>
                  <a:t>direccion.general@itsao.edu.mx</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hlinkClick r:id="rId7"/>
                  </a:rPr>
                  <a:t>www.itsao.edu.mx</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8204" name="Imagen 12" descr="C:\Users\Difusion\Documents\a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768" y="11875"/>
                <a:ext cx="366395" cy="62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Imagen 13" descr="C:\Users\Difusion\Documents\a2.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10742" y="23750"/>
                <a:ext cx="369570" cy="62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Imagen 14" descr="E:\RESPALDO 2013\NUEVOS EXPORTADOS\LOGOS 2012\conaic.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11875"/>
                <a:ext cx="500380" cy="57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8197" name="Imagen 1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72300" y="249238"/>
            <a:ext cx="112871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Imagen 16" descr="C:\Users\Difusion\Documents\wewer.jpg"/>
          <p:cNvPicPr>
            <a:picLocks noChangeAspect="1" noChangeArrowheads="1"/>
          </p:cNvPicPr>
          <p:nvPr/>
        </p:nvPicPr>
        <p:blipFill>
          <a:blip r:embed="rId12">
            <a:extLst>
              <a:ext uri="{28A0092B-C50C-407E-A947-70E740481C1C}">
                <a14:useLocalDpi xmlns:a14="http://schemas.microsoft.com/office/drawing/2010/main" val="0"/>
              </a:ext>
            </a:extLst>
          </a:blip>
          <a:srcRect l="25040" r="15053"/>
          <a:stretch>
            <a:fillRect/>
          </a:stretch>
        </p:blipFill>
        <p:spPr bwMode="auto">
          <a:xfrm>
            <a:off x="1619250" y="5703888"/>
            <a:ext cx="63722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9" name="Imagen 4"/>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3663" y="5289550"/>
            <a:ext cx="8723312" cy="143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8 CuadroTexto"/>
          <p:cNvSpPr txBox="1">
            <a:spLocks noChangeArrowheads="1"/>
          </p:cNvSpPr>
          <p:nvPr/>
        </p:nvSpPr>
        <p:spPr bwMode="auto">
          <a:xfrm>
            <a:off x="3000375" y="357188"/>
            <a:ext cx="100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Arial" panose="020B0604020202020204" pitchFamily="34" charset="0"/>
            </a:endParaRPr>
          </a:p>
        </p:txBody>
      </p:sp>
      <p:sp>
        <p:nvSpPr>
          <p:cNvPr id="10243" name="9 CuadroTexto"/>
          <p:cNvSpPr txBox="1">
            <a:spLocks noChangeArrowheads="1"/>
          </p:cNvSpPr>
          <p:nvPr/>
        </p:nvSpPr>
        <p:spPr bwMode="auto">
          <a:xfrm>
            <a:off x="93663" y="1268413"/>
            <a:ext cx="8942387"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600" b="1">
                <a:latin typeface="Arial" panose="020B0604020202020204" pitchFamily="34" charset="0"/>
              </a:rPr>
              <a:t> Compromisos de la Institución</a:t>
            </a:r>
            <a:r>
              <a:rPr lang="es-MX" altLang="es-MX" sz="1600">
                <a:latin typeface="Arial" panose="020B0604020202020204" pitchFamily="34" charset="0"/>
              </a:rPr>
              <a:t>:   </a:t>
            </a:r>
            <a:endParaRPr lang="es-ES" altLang="es-MX" sz="1600">
              <a:latin typeface="Arial" panose="020B0604020202020204" pitchFamily="34" charset="0"/>
            </a:endParaRPr>
          </a:p>
          <a:p>
            <a:pPr algn="just" eaLnBrk="1" hangingPunct="1">
              <a:spcBef>
                <a:spcPct val="0"/>
              </a:spcBef>
              <a:buFontTx/>
              <a:buNone/>
            </a:pPr>
            <a:r>
              <a:rPr lang="es-MX" altLang="es-MX" sz="1600">
                <a:latin typeface="Arial" panose="020B0604020202020204" pitchFamily="34" charset="0"/>
              </a:rPr>
              <a:t> </a:t>
            </a:r>
          </a:p>
          <a:p>
            <a:pPr algn="just" eaLnBrk="1" hangingPunct="1">
              <a:spcBef>
                <a:spcPct val="0"/>
              </a:spcBef>
              <a:buFontTx/>
              <a:buNone/>
            </a:pPr>
            <a:r>
              <a:rPr lang="es-MX" altLang="es-MX" sz="1600">
                <a:latin typeface="Arial" panose="020B0604020202020204" pitchFamily="34" charset="0"/>
              </a:rPr>
              <a:t>La Institución se compromete con los/as estudiantes a:</a:t>
            </a:r>
            <a:endParaRPr lang="es-ES" altLang="es-MX" sz="1600">
              <a:latin typeface="Arial" panose="020B0604020202020204" pitchFamily="34" charset="0"/>
            </a:endParaRPr>
          </a:p>
          <a:p>
            <a:pPr algn="just" eaLnBrk="1" hangingPunct="1">
              <a:spcBef>
                <a:spcPct val="0"/>
              </a:spcBef>
              <a:buFontTx/>
              <a:buNone/>
            </a:pPr>
            <a:r>
              <a:rPr lang="es-MX" altLang="es-MX" sz="1600">
                <a:latin typeface="Arial" panose="020B0604020202020204" pitchFamily="34" charset="0"/>
              </a:rPr>
              <a:t> </a:t>
            </a:r>
            <a:endParaRPr lang="es-ES" altLang="es-MX" sz="1600">
              <a:latin typeface="Arial" panose="020B0604020202020204" pitchFamily="34" charset="0"/>
            </a:endParaRPr>
          </a:p>
          <a:p>
            <a:pPr algn="just" eaLnBrk="1" hangingPunct="1">
              <a:spcBef>
                <a:spcPct val="0"/>
              </a:spcBef>
              <a:buFontTx/>
              <a:buNone/>
            </a:pPr>
            <a:r>
              <a:rPr lang="es-MX" altLang="es-MX" sz="1600">
                <a:latin typeface="Arial" panose="020B0604020202020204" pitchFamily="34" charset="0"/>
              </a:rPr>
              <a:t>Impartir, en igualdad de condiciones Educación Superior Tecnológica en las 5 carreras impartidas, entregar la documentación que lo/la identifique como estudiante y las constancias que correspondan en cada proceso y periodo.</a:t>
            </a:r>
            <a:endParaRPr lang="es-ES" altLang="es-MX" sz="1600">
              <a:latin typeface="Arial" panose="020B0604020202020204" pitchFamily="34" charset="0"/>
            </a:endParaRPr>
          </a:p>
          <a:p>
            <a:pPr algn="just" eaLnBrk="1" hangingPunct="1">
              <a:spcBef>
                <a:spcPct val="0"/>
              </a:spcBef>
              <a:buFontTx/>
              <a:buNone/>
            </a:pPr>
            <a:r>
              <a:rPr lang="es-MX" altLang="es-MX" sz="1600" b="1">
                <a:latin typeface="Arial" panose="020B0604020202020204" pitchFamily="34" charset="0"/>
              </a:rPr>
              <a:t> </a:t>
            </a:r>
            <a:endParaRPr lang="es-ES" altLang="es-MX" sz="1600">
              <a:latin typeface="Arial" panose="020B0604020202020204" pitchFamily="34" charset="0"/>
            </a:endParaRPr>
          </a:p>
          <a:p>
            <a:pPr algn="just" eaLnBrk="1" hangingPunct="1">
              <a:spcBef>
                <a:spcPct val="0"/>
              </a:spcBef>
              <a:buFontTx/>
              <a:buNone/>
            </a:pPr>
            <a:r>
              <a:rPr lang="es-MX" altLang="es-MX" sz="1600" b="1">
                <a:latin typeface="Arial" panose="020B0604020202020204" pitchFamily="34" charset="0"/>
              </a:rPr>
              <a:t>Proporcionar el Servicio Educativo integrado por:</a:t>
            </a:r>
            <a:endParaRPr lang="es-ES" altLang="es-MX" sz="1600">
              <a:latin typeface="Arial" panose="020B0604020202020204" pitchFamily="34" charset="0"/>
            </a:endParaRPr>
          </a:p>
          <a:p>
            <a:pPr algn="just" eaLnBrk="1" hangingPunct="1">
              <a:spcBef>
                <a:spcPct val="0"/>
              </a:spcBef>
              <a:buFontTx/>
              <a:buNone/>
            </a:pPr>
            <a:r>
              <a:rPr lang="es-MX" altLang="es-MX" sz="1600" b="1">
                <a:latin typeface="Arial" panose="020B0604020202020204" pitchFamily="34" charset="0"/>
              </a:rPr>
              <a:t>FORMACIÓN PROFESIONAL</a:t>
            </a:r>
            <a:endParaRPr lang="es-ES" altLang="es-MX" sz="1600" b="1">
              <a:latin typeface="Arial" panose="020B0604020202020204" pitchFamily="34" charset="0"/>
            </a:endParaRPr>
          </a:p>
          <a:p>
            <a:pPr algn="just" eaLnBrk="1" hangingPunct="1">
              <a:spcBef>
                <a:spcPct val="0"/>
              </a:spcBef>
              <a:buFontTx/>
              <a:buNone/>
            </a:pPr>
            <a:r>
              <a:rPr lang="es-MX" altLang="es-MX" sz="1600">
                <a:latin typeface="Arial" panose="020B0604020202020204" pitchFamily="34" charset="0"/>
              </a:rPr>
              <a:t>Cumplir los contenidos de los planes y programas de estudio.</a:t>
            </a:r>
            <a:endParaRPr lang="es-ES" altLang="es-MX" sz="1600">
              <a:latin typeface="Arial" panose="020B0604020202020204" pitchFamily="34" charset="0"/>
            </a:endParaRPr>
          </a:p>
          <a:p>
            <a:pPr algn="just" eaLnBrk="1" hangingPunct="1">
              <a:spcBef>
                <a:spcPct val="0"/>
              </a:spcBef>
              <a:buFontTx/>
              <a:buNone/>
            </a:pPr>
            <a:r>
              <a:rPr lang="es-MX" altLang="es-MX" sz="1600">
                <a:latin typeface="Arial" panose="020B0604020202020204" pitchFamily="34" charset="0"/>
              </a:rPr>
              <a:t>Fomentar la participación en Actividades Académicas y Extraescolares (Concursos de Ciencias Básicas, Evento de Innovación Tecnológica,  Actividades Deportivas y Culturales) entre otras.</a:t>
            </a:r>
            <a:endParaRPr lang="es-ES" altLang="es-MX" sz="1600">
              <a:latin typeface="Arial" panose="020B0604020202020204" pitchFamily="34" charset="0"/>
            </a:endParaRPr>
          </a:p>
          <a:p>
            <a:pPr algn="just" eaLnBrk="1" hangingPunct="1">
              <a:spcBef>
                <a:spcPct val="0"/>
              </a:spcBef>
              <a:buFontTx/>
              <a:buNone/>
            </a:pPr>
            <a:r>
              <a:rPr lang="es-MX" altLang="es-MX" sz="1600" b="1">
                <a:latin typeface="Arial" panose="020B0604020202020204" pitchFamily="34" charset="0"/>
              </a:rPr>
              <a:t>PRÁCTICA DOCENTE</a:t>
            </a:r>
            <a:endParaRPr lang="es-ES" altLang="es-MX" sz="1600" b="1">
              <a:latin typeface="Arial" panose="020B0604020202020204" pitchFamily="34" charset="0"/>
            </a:endParaRPr>
          </a:p>
          <a:p>
            <a:pPr algn="just" eaLnBrk="1" hangingPunct="1">
              <a:spcBef>
                <a:spcPct val="0"/>
              </a:spcBef>
              <a:buFontTx/>
              <a:buNone/>
            </a:pPr>
            <a:r>
              <a:rPr lang="es-MX" altLang="es-MX" sz="1600">
                <a:latin typeface="Arial" panose="020B0604020202020204" pitchFamily="34" charset="0"/>
              </a:rPr>
              <a:t>Que el/la docente imparta y evalúe las asignaturas de acuerdo a lo establecido en el Lineamiento de Evaluación y Acreditación de Asignaturas.</a:t>
            </a:r>
            <a:endParaRPr lang="es-ES" altLang="es-MX" sz="1600">
              <a:latin typeface="Arial" panose="020B0604020202020204" pitchFamily="34" charset="0"/>
            </a:endParaRPr>
          </a:p>
          <a:p>
            <a:pPr algn="just" eaLnBrk="1" hangingPunct="1">
              <a:spcBef>
                <a:spcPct val="0"/>
              </a:spcBef>
              <a:buFontTx/>
              <a:buNone/>
            </a:pPr>
            <a:r>
              <a:rPr lang="es-MX" altLang="es-MX" sz="1600" b="1">
                <a:latin typeface="Arial" panose="020B0604020202020204" pitchFamily="34" charset="0"/>
              </a:rPr>
              <a:t>ATENCION CORDIAL EN LOS SERVICIOS </a:t>
            </a:r>
            <a:endParaRPr lang="es-ES" altLang="es-MX" sz="1600" b="1">
              <a:latin typeface="Arial" panose="020B0604020202020204" pitchFamily="34" charset="0"/>
            </a:endParaRPr>
          </a:p>
          <a:p>
            <a:pPr algn="just" eaLnBrk="1" hangingPunct="1">
              <a:spcBef>
                <a:spcPct val="0"/>
              </a:spcBef>
              <a:buFontTx/>
              <a:buNone/>
            </a:pPr>
            <a:r>
              <a:rPr lang="es-MX" altLang="es-MX" sz="1600">
                <a:latin typeface="Arial" panose="020B0604020202020204" pitchFamily="34" charset="0"/>
              </a:rPr>
              <a:t>Proporcionar servicio eficaz  dentro de los horarios publicados para tal efecto.</a:t>
            </a:r>
            <a:endParaRPr lang="es-ES" altLang="es-MX" sz="1600">
              <a:latin typeface="Arial" panose="020B0604020202020204" pitchFamily="34" charset="0"/>
            </a:endParaRPr>
          </a:p>
          <a:p>
            <a:pPr algn="just" eaLnBrk="1" hangingPunct="1">
              <a:spcBef>
                <a:spcPct val="0"/>
              </a:spcBef>
              <a:buFontTx/>
              <a:buNone/>
            </a:pPr>
            <a:r>
              <a:rPr lang="es-MX" altLang="es-MX" sz="1600">
                <a:latin typeface="Arial" panose="020B0604020202020204" pitchFamily="34" charset="0"/>
              </a:rPr>
              <a:t> </a:t>
            </a:r>
            <a:endParaRPr lang="es-ES" altLang="es-MX" sz="1600">
              <a:latin typeface="Arial" panose="020B0604020202020204" pitchFamily="34" charset="0"/>
            </a:endParaRPr>
          </a:p>
          <a:p>
            <a:pPr algn="just" eaLnBrk="1" hangingPunct="1">
              <a:spcBef>
                <a:spcPct val="0"/>
              </a:spcBef>
              <a:buFontTx/>
              <a:buNone/>
            </a:pPr>
            <a:r>
              <a:rPr lang="es-MX" altLang="es-MX" sz="1600">
                <a:latin typeface="Arial" panose="020B0604020202020204" pitchFamily="34" charset="0"/>
              </a:rPr>
              <a:t> </a:t>
            </a:r>
            <a:endParaRPr lang="es-ES" altLang="es-MX" sz="1200">
              <a:latin typeface="Arial" panose="020B0604020202020204" pitchFamily="34" charset="0"/>
            </a:endParaRPr>
          </a:p>
        </p:txBody>
      </p:sp>
      <p:grpSp>
        <p:nvGrpSpPr>
          <p:cNvPr id="10244" name="Grupo 7"/>
          <p:cNvGrpSpPr>
            <a:grpSpLocks/>
          </p:cNvGrpSpPr>
          <p:nvPr/>
        </p:nvGrpSpPr>
        <p:grpSpPr bwMode="auto">
          <a:xfrm>
            <a:off x="93663" y="115888"/>
            <a:ext cx="9050337" cy="6626225"/>
            <a:chOff x="93402" y="116632"/>
            <a:chExt cx="8727498" cy="6624736"/>
          </a:xfrm>
        </p:grpSpPr>
        <p:grpSp>
          <p:nvGrpSpPr>
            <p:cNvPr id="10248" name="Grupo 8"/>
            <p:cNvGrpSpPr>
              <a:grpSpLocks/>
            </p:cNvGrpSpPr>
            <p:nvPr/>
          </p:nvGrpSpPr>
          <p:grpSpPr bwMode="auto">
            <a:xfrm>
              <a:off x="93402" y="116632"/>
              <a:ext cx="8727498" cy="1168845"/>
              <a:chOff x="664234" y="0"/>
              <a:chExt cx="6896678" cy="771262"/>
            </a:xfrm>
          </p:grpSpPr>
          <p:sp>
            <p:nvSpPr>
              <p:cNvPr id="10255" name="Text Box 5"/>
              <p:cNvSpPr txBox="1">
                <a:spLocks noChangeArrowheads="1"/>
              </p:cNvSpPr>
              <p:nvPr/>
            </p:nvSpPr>
            <p:spPr bwMode="auto">
              <a:xfrm>
                <a:off x="2070339" y="350140"/>
                <a:ext cx="4666956" cy="41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Instituto Tecnológico Superior de Acatlán de Osorio</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737373"/>
                    </a:solidFill>
                    <a:latin typeface="Soberana Sans Light" panose="02000000000000000000" pitchFamily="50" charset="0"/>
                    <a:cs typeface="Times New Roman" panose="02020603050405020304" pitchFamily="18" charset="0"/>
                  </a:rPr>
                  <a:t>Organismo Público Descentralizado del Gobierno del Estado de Puebla</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10256" name="0 Imagen" descr="SEP-LOGO ACTUALIZADO.jpg"/>
              <p:cNvPicPr>
                <a:picLocks noChangeAspect="1"/>
              </p:cNvPicPr>
              <p:nvPr/>
            </p:nvPicPr>
            <p:blipFill>
              <a:blip r:embed="rId3">
                <a:extLst>
                  <a:ext uri="{28A0092B-C50C-407E-A947-70E740481C1C}">
                    <a14:useLocalDpi xmlns:a14="http://schemas.microsoft.com/office/drawing/2010/main" val="0"/>
                  </a:ext>
                </a:extLst>
              </a:blip>
              <a:srcRect t="15749" b="20039"/>
              <a:stretch>
                <a:fillRect/>
              </a:stretch>
            </p:blipFill>
            <p:spPr bwMode="auto">
              <a:xfrm>
                <a:off x="664234" y="8627"/>
                <a:ext cx="2409825" cy="76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7" name="Text Box 5"/>
              <p:cNvSpPr txBox="1">
                <a:spLocks noChangeArrowheads="1"/>
              </p:cNvSpPr>
              <p:nvPr/>
            </p:nvSpPr>
            <p:spPr bwMode="auto">
              <a:xfrm>
                <a:off x="2070339" y="232914"/>
                <a:ext cx="3869055" cy="25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             TECNOLÓGICO NACIONAL DE MÉXICO</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000">
                    <a:solidFill>
                      <a:srgbClr val="000000"/>
                    </a:solidFill>
                    <a:latin typeface="EurekaSans-Light"/>
                    <a:cs typeface="Times New Roman" panose="02020603050405020304" pitchFamily="18" charset="0"/>
                  </a:rPr>
                  <a:t> </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200">
                    <a:solidFill>
                      <a:srgbClr val="000000"/>
                    </a:solidFill>
                    <a:latin typeface="Arial" panose="020B0604020202020204" pitchFamily="34" charset="0"/>
                    <a:cs typeface="Times New Roman" panose="02020603050405020304" pitchFamily="18" charset="0"/>
                  </a:rPr>
                  <a:t> </a:t>
                </a:r>
              </a:p>
            </p:txBody>
          </p:sp>
          <p:pic>
            <p:nvPicPr>
              <p:cNvPr id="10258" name="Imagen 18" descr="C:\Users\Difusion\Documents\lo.jpg"/>
              <p:cNvPicPr>
                <a:picLocks noChangeAspect="1"/>
              </p:cNvPicPr>
              <p:nvPr/>
            </p:nvPicPr>
            <p:blipFill>
              <a:blip r:embed="rId4">
                <a:extLst>
                  <a:ext uri="{28A0092B-C50C-407E-A947-70E740481C1C}">
                    <a14:useLocalDpi xmlns:a14="http://schemas.microsoft.com/office/drawing/2010/main" val="0"/>
                  </a:ext>
                </a:extLst>
              </a:blip>
              <a:srcRect l="52448" t="3043"/>
              <a:stretch>
                <a:fillRect/>
              </a:stretch>
            </p:blipFill>
            <p:spPr bwMode="auto">
              <a:xfrm>
                <a:off x="6907486" y="0"/>
                <a:ext cx="653426"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0249" name="Grupo 9"/>
            <p:cNvGrpSpPr>
              <a:grpSpLocks/>
            </p:cNvGrpSpPr>
            <p:nvPr/>
          </p:nvGrpSpPr>
          <p:grpSpPr bwMode="auto">
            <a:xfrm>
              <a:off x="1756466" y="5949280"/>
              <a:ext cx="5817872" cy="792088"/>
              <a:chOff x="0" y="0"/>
              <a:chExt cx="5817960" cy="681990"/>
            </a:xfrm>
          </p:grpSpPr>
          <p:pic>
            <p:nvPicPr>
              <p:cNvPr id="10250" name="Imagen 10" descr="D:\DOCUMENTOS EXPORTADOS\logos ITSAO marca registrada\cacei.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63885" y="59376"/>
                <a:ext cx="85407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Cuadro de texto 3"/>
              <p:cNvSpPr txBox="1">
                <a:spLocks noChangeArrowheads="1"/>
              </p:cNvSpPr>
              <p:nvPr/>
            </p:nvSpPr>
            <p:spPr bwMode="auto">
              <a:xfrm>
                <a:off x="1068677" y="0"/>
                <a:ext cx="3400425"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tabLst>
                    <a:tab pos="2805113" algn="ctr"/>
                    <a:tab pos="2970213" algn="ctr"/>
                    <a:tab pos="5611813" algn="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805113" algn="ctr"/>
                    <a:tab pos="2970213" algn="ctr"/>
                    <a:tab pos="5611813" algn="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05113" algn="ctr"/>
                    <a:tab pos="2970213" algn="ctr"/>
                    <a:tab pos="5611813" algn="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9pPr>
              </a:lstStyle>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CARRETERA ACATLÁN-SAN JUAN IXCAQUIXTLA K.M 5.5</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UNIDAD TECNOLÓGICA ACATLÁN DE OSORIO, PUEBLA,</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C.P. 74949 Tels. (953) 53.41877 y 53.41878</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email: </a:t>
                </a:r>
                <a:r>
                  <a:rPr lang="en-US" altLang="es-MX" sz="800">
                    <a:solidFill>
                      <a:srgbClr val="000000"/>
                    </a:solidFill>
                    <a:latin typeface="Soberana Sans" panose="02000000000000000000" pitchFamily="50" charset="0"/>
                    <a:cs typeface="Times New Roman" panose="02020603050405020304" pitchFamily="18" charset="0"/>
                    <a:hlinkClick r:id="rId6"/>
                  </a:rPr>
                  <a:t>direccion.general@itsao.edu.mx</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hlinkClick r:id="rId7"/>
                  </a:rPr>
                  <a:t>www.itsao.edu.mx</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10252" name="Imagen 12" descr="C:\Users\Difusion\Documents\a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768" y="11875"/>
                <a:ext cx="366395" cy="62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3" name="Imagen 13" descr="C:\Users\Difusion\Documents\a2.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10742" y="23750"/>
                <a:ext cx="369570" cy="62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4" name="Imagen 14" descr="E:\RESPALDO 2013\NUEVOS EXPORTADOS\LOGOS 2012\conaic.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11875"/>
                <a:ext cx="500380" cy="57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0245" name="Imagen 1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72300" y="249238"/>
            <a:ext cx="112871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6" name="Imagen 16" descr="C:\Users\Difusion\Documents\wewer.jpg"/>
          <p:cNvPicPr>
            <a:picLocks noChangeAspect="1" noChangeArrowheads="1"/>
          </p:cNvPicPr>
          <p:nvPr/>
        </p:nvPicPr>
        <p:blipFill>
          <a:blip r:embed="rId12">
            <a:extLst>
              <a:ext uri="{28A0092B-C50C-407E-A947-70E740481C1C}">
                <a14:useLocalDpi xmlns:a14="http://schemas.microsoft.com/office/drawing/2010/main" val="0"/>
              </a:ext>
            </a:extLst>
          </a:blip>
          <a:srcRect l="25040" r="15053"/>
          <a:stretch>
            <a:fillRect/>
          </a:stretch>
        </p:blipFill>
        <p:spPr bwMode="auto">
          <a:xfrm>
            <a:off x="1619250" y="5703888"/>
            <a:ext cx="63722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Imagen 1"/>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716713" y="1085850"/>
            <a:ext cx="1998662" cy="118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8 CuadroTexto"/>
          <p:cNvSpPr txBox="1">
            <a:spLocks noChangeArrowheads="1"/>
          </p:cNvSpPr>
          <p:nvPr/>
        </p:nvSpPr>
        <p:spPr bwMode="auto">
          <a:xfrm>
            <a:off x="3000375" y="357188"/>
            <a:ext cx="100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Arial" panose="020B0604020202020204" pitchFamily="34" charset="0"/>
            </a:endParaRPr>
          </a:p>
        </p:txBody>
      </p:sp>
      <p:sp>
        <p:nvSpPr>
          <p:cNvPr id="12291" name="9 CuadroTexto"/>
          <p:cNvSpPr txBox="1">
            <a:spLocks noChangeArrowheads="1"/>
          </p:cNvSpPr>
          <p:nvPr/>
        </p:nvSpPr>
        <p:spPr bwMode="auto">
          <a:xfrm>
            <a:off x="179388" y="1268413"/>
            <a:ext cx="8856662" cy="495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s-MX" altLang="es-MX" sz="1600" b="1">
                <a:latin typeface="Arial" panose="020B0604020202020204" pitchFamily="34" charset="0"/>
              </a:rPr>
              <a:t>SERVICIOS ESTUDIANTILES</a:t>
            </a:r>
            <a:endParaRPr lang="es-ES" altLang="es-MX" sz="1600" b="1">
              <a:latin typeface="Arial" panose="020B0604020202020204" pitchFamily="34" charset="0"/>
            </a:endParaRPr>
          </a:p>
          <a:p>
            <a:pPr algn="just" eaLnBrk="1" hangingPunct="1">
              <a:spcBef>
                <a:spcPct val="0"/>
              </a:spcBef>
            </a:pPr>
            <a:r>
              <a:rPr lang="es-MX" altLang="es-MX" sz="1600">
                <a:latin typeface="Arial" panose="020B0604020202020204" pitchFamily="34" charset="0"/>
              </a:rPr>
              <a:t>Proporcionar Servicios Estudiantiles a través de las Divisiones de Carrera  (Reinscripciones, Residencias Profesionales, Convalidaciones, Traslados, Orientación del Plan de Estudios). </a:t>
            </a:r>
            <a:endParaRPr lang="es-ES" altLang="es-MX" sz="1600">
              <a:latin typeface="Arial" panose="020B0604020202020204" pitchFamily="34" charset="0"/>
            </a:endParaRPr>
          </a:p>
          <a:p>
            <a:pPr algn="just" eaLnBrk="1" hangingPunct="1">
              <a:spcBef>
                <a:spcPct val="0"/>
              </a:spcBef>
              <a:buFontTx/>
              <a:buNone/>
            </a:pPr>
            <a:endParaRPr lang="es-MX" altLang="es-MX" sz="1600" b="1">
              <a:latin typeface="Arial" panose="020B0604020202020204" pitchFamily="34" charset="0"/>
            </a:endParaRPr>
          </a:p>
          <a:p>
            <a:pPr algn="just" eaLnBrk="1" hangingPunct="1">
              <a:spcBef>
                <a:spcPct val="0"/>
              </a:spcBef>
              <a:buFontTx/>
              <a:buNone/>
            </a:pPr>
            <a:r>
              <a:rPr lang="es-MX" altLang="es-MX" sz="1600" b="1">
                <a:latin typeface="Arial" panose="020B0604020202020204" pitchFamily="34" charset="0"/>
              </a:rPr>
              <a:t>SERVICIOS DE APOYO</a:t>
            </a:r>
            <a:endParaRPr lang="es-ES" altLang="es-MX" sz="1600" b="1">
              <a:latin typeface="Arial" panose="020B0604020202020204" pitchFamily="34" charset="0"/>
            </a:endParaRPr>
          </a:p>
          <a:p>
            <a:pPr algn="just" eaLnBrk="1" hangingPunct="1">
              <a:spcBef>
                <a:spcPct val="0"/>
              </a:spcBef>
            </a:pPr>
            <a:r>
              <a:rPr lang="es-MX" altLang="es-MX" sz="1600">
                <a:latin typeface="Arial" panose="020B0604020202020204" pitchFamily="34" charset="0"/>
              </a:rPr>
              <a:t>Proporcionar los medios para que el/la estudiante realice Visitas a Empresas. Este apoyo estará determinado por el Programa de Estudios y el  Presupuesto Autorizado para tal efecto,</a:t>
            </a:r>
            <a:endParaRPr lang="es-ES" altLang="es-MX" sz="1600">
              <a:latin typeface="Arial" panose="020B0604020202020204" pitchFamily="34" charset="0"/>
            </a:endParaRPr>
          </a:p>
          <a:p>
            <a:pPr algn="just" eaLnBrk="1" hangingPunct="1">
              <a:spcBef>
                <a:spcPct val="0"/>
              </a:spcBef>
            </a:pPr>
            <a:r>
              <a:rPr lang="es-MX" altLang="es-MX" sz="1600">
                <a:latin typeface="Arial" panose="020B0604020202020204" pitchFamily="34" charset="0"/>
              </a:rPr>
              <a:t>Proporcionar los servicios de laboratorios con que cuenta el plantel, </a:t>
            </a:r>
          </a:p>
          <a:p>
            <a:pPr algn="just" eaLnBrk="1" hangingPunct="1">
              <a:spcBef>
                <a:spcPct val="0"/>
              </a:spcBef>
            </a:pPr>
            <a:r>
              <a:rPr lang="es-MX" altLang="es-MX" sz="1600">
                <a:latin typeface="Arial" panose="020B0604020202020204" pitchFamily="34" charset="0"/>
              </a:rPr>
              <a:t>Proporcionar los servicios del Centro de Información (préstamo interno y externo de material bibliográfico) dentro de los horarios establecidos,</a:t>
            </a:r>
          </a:p>
          <a:p>
            <a:pPr algn="just" eaLnBrk="1" hangingPunct="1">
              <a:spcBef>
                <a:spcPct val="0"/>
              </a:spcBef>
            </a:pPr>
            <a:r>
              <a:rPr lang="es-ES" altLang="es-MX" sz="1600">
                <a:latin typeface="Arial" panose="020B0604020202020204" pitchFamily="34" charset="0"/>
              </a:rPr>
              <a:t>Proporcionar servicio Médico de atención preventiva.</a:t>
            </a:r>
          </a:p>
          <a:p>
            <a:pPr algn="just" eaLnBrk="1" hangingPunct="1">
              <a:spcBef>
                <a:spcPct val="0"/>
              </a:spcBef>
            </a:pPr>
            <a:r>
              <a:rPr lang="es-ES" altLang="es-MX" sz="1600">
                <a:latin typeface="Arial" panose="020B0604020202020204" pitchFamily="34" charset="0"/>
              </a:rPr>
              <a:t>Proporcionar servicio de Psicología de apoyo.</a:t>
            </a:r>
            <a:endParaRPr lang="es-MX" altLang="es-MX" sz="1600">
              <a:latin typeface="Arial" panose="020B0604020202020204" pitchFamily="34" charset="0"/>
            </a:endParaRPr>
          </a:p>
          <a:p>
            <a:pPr algn="just" eaLnBrk="1" hangingPunct="1">
              <a:spcBef>
                <a:spcPct val="0"/>
              </a:spcBef>
            </a:pPr>
            <a:r>
              <a:rPr lang="es-MX" altLang="es-MX" sz="1600">
                <a:latin typeface="Arial" panose="020B0604020202020204" pitchFamily="34" charset="0"/>
              </a:rPr>
              <a:t>Proporcionar los servicios del Centro de Computo, impresiones, Microsoft Office, software de acuerdo a las necesidades,</a:t>
            </a:r>
          </a:p>
          <a:p>
            <a:pPr algn="just" eaLnBrk="1" hangingPunct="1">
              <a:spcBef>
                <a:spcPct val="0"/>
              </a:spcBef>
            </a:pPr>
            <a:r>
              <a:rPr lang="es-MX" altLang="es-MX" sz="1600">
                <a:latin typeface="Arial" panose="020B0604020202020204" pitchFamily="34" charset="0"/>
              </a:rPr>
              <a:t>Proporcionar las facilidades necesarias para que, si así lo solicita, el Instituto pueda otorgarle apoyo económico (becas). Este apoyo estará determinado por el presupuesto autorizado y los requisitos  para tal efecto.</a:t>
            </a:r>
          </a:p>
          <a:p>
            <a:pPr algn="just" eaLnBrk="1" hangingPunct="1">
              <a:spcBef>
                <a:spcPct val="0"/>
              </a:spcBef>
            </a:pPr>
            <a:r>
              <a:rPr lang="es-MX" altLang="es-MX" sz="1600">
                <a:latin typeface="Arial" panose="020B0604020202020204" pitchFamily="34" charset="0"/>
              </a:rPr>
              <a:t>Afiliación al Seguro facultativo y a Seguro de Vida</a:t>
            </a:r>
            <a:r>
              <a:rPr lang="es-MX" altLang="es-MX" sz="1400">
                <a:latin typeface="Arial" panose="020B0604020202020204" pitchFamily="34" charset="0"/>
              </a:rPr>
              <a:t>.</a:t>
            </a:r>
            <a:endParaRPr lang="es-ES" altLang="es-MX" sz="1400">
              <a:latin typeface="Arial" panose="020B0604020202020204" pitchFamily="34" charset="0"/>
            </a:endParaRPr>
          </a:p>
          <a:p>
            <a:pPr algn="just" eaLnBrk="1" hangingPunct="1">
              <a:spcBef>
                <a:spcPct val="0"/>
              </a:spcBef>
              <a:buFontTx/>
              <a:buNone/>
            </a:pPr>
            <a:r>
              <a:rPr lang="es-MX" altLang="es-MX" sz="1400">
                <a:latin typeface="Arial" panose="020B0604020202020204" pitchFamily="34" charset="0"/>
              </a:rPr>
              <a:t> </a:t>
            </a:r>
            <a:endParaRPr lang="es-ES" altLang="es-MX" sz="1400">
              <a:latin typeface="Arial" panose="020B0604020202020204" pitchFamily="34" charset="0"/>
            </a:endParaRPr>
          </a:p>
          <a:p>
            <a:pPr algn="just" eaLnBrk="1" hangingPunct="1">
              <a:spcBef>
                <a:spcPct val="0"/>
              </a:spcBef>
              <a:buFontTx/>
              <a:buNone/>
            </a:pPr>
            <a:endParaRPr lang="es-ES" altLang="es-MX" sz="1400">
              <a:latin typeface="Arial" panose="020B0604020202020204" pitchFamily="34" charset="0"/>
            </a:endParaRPr>
          </a:p>
        </p:txBody>
      </p:sp>
      <p:grpSp>
        <p:nvGrpSpPr>
          <p:cNvPr id="12292" name="Grupo 7"/>
          <p:cNvGrpSpPr>
            <a:grpSpLocks/>
          </p:cNvGrpSpPr>
          <p:nvPr/>
        </p:nvGrpSpPr>
        <p:grpSpPr bwMode="auto">
          <a:xfrm>
            <a:off x="93663" y="115888"/>
            <a:ext cx="8726487" cy="6626225"/>
            <a:chOff x="93402" y="116632"/>
            <a:chExt cx="8727498" cy="6624736"/>
          </a:xfrm>
        </p:grpSpPr>
        <p:grpSp>
          <p:nvGrpSpPr>
            <p:cNvPr id="12295" name="Grupo 8"/>
            <p:cNvGrpSpPr>
              <a:grpSpLocks/>
            </p:cNvGrpSpPr>
            <p:nvPr/>
          </p:nvGrpSpPr>
          <p:grpSpPr bwMode="auto">
            <a:xfrm>
              <a:off x="93402" y="116632"/>
              <a:ext cx="8727498" cy="1188769"/>
              <a:chOff x="664234" y="0"/>
              <a:chExt cx="6896678" cy="784409"/>
            </a:xfrm>
          </p:grpSpPr>
          <p:sp>
            <p:nvSpPr>
              <p:cNvPr id="12302" name="Text Box 5"/>
              <p:cNvSpPr txBox="1">
                <a:spLocks noChangeArrowheads="1"/>
              </p:cNvSpPr>
              <p:nvPr/>
            </p:nvSpPr>
            <p:spPr bwMode="auto">
              <a:xfrm>
                <a:off x="2070339" y="367214"/>
                <a:ext cx="4666956" cy="41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Instituto Tecnológico Superior de Acatlán de Osorio</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737373"/>
                    </a:solidFill>
                    <a:latin typeface="Soberana Sans Light" panose="02000000000000000000" pitchFamily="50" charset="0"/>
                    <a:cs typeface="Times New Roman" panose="02020603050405020304" pitchFamily="18" charset="0"/>
                  </a:rPr>
                  <a:t>Organismo Público Descentralizado del Gobierno del Estado de Puebla</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12303" name="0 Imagen" descr="SEP-LOGO ACTUALIZADO.jpg"/>
              <p:cNvPicPr>
                <a:picLocks noChangeAspect="1"/>
              </p:cNvPicPr>
              <p:nvPr/>
            </p:nvPicPr>
            <p:blipFill>
              <a:blip r:embed="rId3">
                <a:extLst>
                  <a:ext uri="{28A0092B-C50C-407E-A947-70E740481C1C}">
                    <a14:useLocalDpi xmlns:a14="http://schemas.microsoft.com/office/drawing/2010/main" val="0"/>
                  </a:ext>
                </a:extLst>
              </a:blip>
              <a:srcRect t="15749" b="20039"/>
              <a:stretch>
                <a:fillRect/>
              </a:stretch>
            </p:blipFill>
            <p:spPr bwMode="auto">
              <a:xfrm>
                <a:off x="664234" y="8627"/>
                <a:ext cx="2409825" cy="76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304" name="Text Box 5"/>
              <p:cNvSpPr txBox="1">
                <a:spLocks noChangeArrowheads="1"/>
              </p:cNvSpPr>
              <p:nvPr/>
            </p:nvSpPr>
            <p:spPr bwMode="auto">
              <a:xfrm>
                <a:off x="2070339" y="232914"/>
                <a:ext cx="3869055" cy="25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             TECNOLÓGICO NACIONAL DE MÉXICO</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000">
                    <a:solidFill>
                      <a:srgbClr val="000000"/>
                    </a:solidFill>
                    <a:latin typeface="EurekaSans-Light"/>
                    <a:cs typeface="Times New Roman" panose="02020603050405020304" pitchFamily="18" charset="0"/>
                  </a:rPr>
                  <a:t> </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200">
                    <a:solidFill>
                      <a:srgbClr val="000000"/>
                    </a:solidFill>
                    <a:latin typeface="Arial" panose="020B0604020202020204" pitchFamily="34" charset="0"/>
                    <a:cs typeface="Times New Roman" panose="02020603050405020304" pitchFamily="18" charset="0"/>
                  </a:rPr>
                  <a:t> </a:t>
                </a:r>
              </a:p>
            </p:txBody>
          </p:sp>
          <p:pic>
            <p:nvPicPr>
              <p:cNvPr id="12305" name="Imagen 18" descr="C:\Users\Difusion\Documents\lo.jpg"/>
              <p:cNvPicPr>
                <a:picLocks noChangeAspect="1"/>
              </p:cNvPicPr>
              <p:nvPr/>
            </p:nvPicPr>
            <p:blipFill>
              <a:blip r:embed="rId4">
                <a:extLst>
                  <a:ext uri="{28A0092B-C50C-407E-A947-70E740481C1C}">
                    <a14:useLocalDpi xmlns:a14="http://schemas.microsoft.com/office/drawing/2010/main" val="0"/>
                  </a:ext>
                </a:extLst>
              </a:blip>
              <a:srcRect l="52448" t="3043"/>
              <a:stretch>
                <a:fillRect/>
              </a:stretch>
            </p:blipFill>
            <p:spPr bwMode="auto">
              <a:xfrm>
                <a:off x="6907486" y="0"/>
                <a:ext cx="653426"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2296" name="Grupo 9"/>
            <p:cNvGrpSpPr>
              <a:grpSpLocks/>
            </p:cNvGrpSpPr>
            <p:nvPr/>
          </p:nvGrpSpPr>
          <p:grpSpPr bwMode="auto">
            <a:xfrm>
              <a:off x="1756466" y="5949280"/>
              <a:ext cx="5817872" cy="792088"/>
              <a:chOff x="0" y="0"/>
              <a:chExt cx="5817960" cy="681990"/>
            </a:xfrm>
          </p:grpSpPr>
          <p:pic>
            <p:nvPicPr>
              <p:cNvPr id="12297" name="Imagen 10" descr="D:\DOCUMENTOS EXPORTADOS\logos ITSAO marca registrada\cacei.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63885" y="59376"/>
                <a:ext cx="85407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8" name="Cuadro de texto 3"/>
              <p:cNvSpPr txBox="1">
                <a:spLocks noChangeArrowheads="1"/>
              </p:cNvSpPr>
              <p:nvPr/>
            </p:nvSpPr>
            <p:spPr bwMode="auto">
              <a:xfrm>
                <a:off x="1068677" y="0"/>
                <a:ext cx="3400425"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tabLst>
                    <a:tab pos="2805113" algn="ctr"/>
                    <a:tab pos="2970213" algn="ctr"/>
                    <a:tab pos="5611813" algn="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805113" algn="ctr"/>
                    <a:tab pos="2970213" algn="ctr"/>
                    <a:tab pos="5611813" algn="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05113" algn="ctr"/>
                    <a:tab pos="2970213" algn="ctr"/>
                    <a:tab pos="5611813" algn="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9pPr>
              </a:lstStyle>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CARRETERA ACATLÁN-SAN JUAN IXCAQUIXTLA K.M 5.5</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UNIDAD TECNOLÓGICA ACATLÁN DE OSORIO, PUEBLA,</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C.P. 74949 Tels. (953) 53.41877 y 53.41878</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email: </a:t>
                </a:r>
                <a:r>
                  <a:rPr lang="en-US" altLang="es-MX" sz="800">
                    <a:solidFill>
                      <a:srgbClr val="000000"/>
                    </a:solidFill>
                    <a:latin typeface="Soberana Sans" panose="02000000000000000000" pitchFamily="50" charset="0"/>
                    <a:cs typeface="Times New Roman" panose="02020603050405020304" pitchFamily="18" charset="0"/>
                    <a:hlinkClick r:id="rId6"/>
                  </a:rPr>
                  <a:t>direccion.general@itsao.edu.mx</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hlinkClick r:id="rId7"/>
                  </a:rPr>
                  <a:t>www.itsao.edu.mx</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12299" name="Imagen 12" descr="C:\Users\Difusion\Documents\a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768" y="11875"/>
                <a:ext cx="366395" cy="62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0" name="Imagen 13" descr="C:\Users\Difusion\Documents\a2.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10742" y="23750"/>
                <a:ext cx="369570" cy="62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301" name="Imagen 14" descr="E:\RESPALDO 2013\NUEVOS EXPORTADOS\LOGOS 2012\conaic.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11875"/>
                <a:ext cx="500380" cy="57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2293" name="Imagen 15"/>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72300" y="249238"/>
            <a:ext cx="112871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Imagen 16" descr="C:\Users\Difusion\Documents\wewer.jpg"/>
          <p:cNvPicPr>
            <a:picLocks noChangeAspect="1" noChangeArrowheads="1"/>
          </p:cNvPicPr>
          <p:nvPr/>
        </p:nvPicPr>
        <p:blipFill>
          <a:blip r:embed="rId12">
            <a:extLst>
              <a:ext uri="{28A0092B-C50C-407E-A947-70E740481C1C}">
                <a14:useLocalDpi xmlns:a14="http://schemas.microsoft.com/office/drawing/2010/main" val="0"/>
              </a:ext>
            </a:extLst>
          </a:blip>
          <a:srcRect l="25040" r="15053"/>
          <a:stretch>
            <a:fillRect/>
          </a:stretch>
        </p:blipFill>
        <p:spPr bwMode="auto">
          <a:xfrm>
            <a:off x="1619250" y="5703888"/>
            <a:ext cx="63722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8 CuadroTexto"/>
          <p:cNvSpPr txBox="1">
            <a:spLocks noChangeArrowheads="1"/>
          </p:cNvSpPr>
          <p:nvPr/>
        </p:nvSpPr>
        <p:spPr bwMode="auto">
          <a:xfrm>
            <a:off x="3000375" y="357188"/>
            <a:ext cx="100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Arial" panose="020B0604020202020204" pitchFamily="34" charset="0"/>
            </a:endParaRPr>
          </a:p>
        </p:txBody>
      </p:sp>
      <p:sp>
        <p:nvSpPr>
          <p:cNvPr id="14339" name="9 CuadroTexto"/>
          <p:cNvSpPr txBox="1">
            <a:spLocks noChangeArrowheads="1"/>
          </p:cNvSpPr>
          <p:nvPr/>
        </p:nvSpPr>
        <p:spPr bwMode="auto">
          <a:xfrm>
            <a:off x="0" y="1196975"/>
            <a:ext cx="903605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600">
                <a:latin typeface="Arial" panose="020B0604020202020204" pitchFamily="34" charset="0"/>
              </a:rPr>
              <a:t>   </a:t>
            </a:r>
            <a:r>
              <a:rPr lang="es-MX" altLang="es-MX" sz="1600" b="1">
                <a:latin typeface="Arial" panose="020B0604020202020204" pitchFamily="34" charset="0"/>
              </a:rPr>
              <a:t> Reglamento Escolar</a:t>
            </a:r>
          </a:p>
          <a:p>
            <a:pPr algn="ctr" eaLnBrk="1" hangingPunct="1">
              <a:spcBef>
                <a:spcPct val="0"/>
              </a:spcBef>
              <a:buFontTx/>
              <a:buNone/>
            </a:pPr>
            <a:r>
              <a:rPr lang="es-MX" altLang="es-MX" sz="1600" b="1">
                <a:latin typeface="Arial" panose="020B0604020202020204" pitchFamily="34" charset="0"/>
              </a:rPr>
              <a:t>Compromisos del/la Estudiante </a:t>
            </a:r>
            <a:endParaRPr lang="es-ES" altLang="es-MX" sz="1600">
              <a:latin typeface="Arial" panose="020B0604020202020204" pitchFamily="34" charset="0"/>
            </a:endParaRPr>
          </a:p>
          <a:p>
            <a:pPr algn="just" eaLnBrk="1" hangingPunct="1">
              <a:spcBef>
                <a:spcPct val="0"/>
              </a:spcBef>
              <a:buFontTx/>
              <a:buNone/>
            </a:pPr>
            <a:r>
              <a:rPr lang="es-MX" altLang="es-MX" sz="1600" b="1">
                <a:latin typeface="Arial" panose="020B0604020202020204" pitchFamily="34" charset="0"/>
              </a:rPr>
              <a:t> </a:t>
            </a:r>
            <a:endParaRPr lang="es-ES" altLang="es-MX" sz="1600" b="1">
              <a:latin typeface="Arial" panose="020B0604020202020204" pitchFamily="34" charset="0"/>
            </a:endParaRPr>
          </a:p>
          <a:p>
            <a:pPr algn="just" eaLnBrk="1" hangingPunct="1">
              <a:spcBef>
                <a:spcPct val="0"/>
              </a:spcBef>
              <a:buFontTx/>
              <a:buNone/>
            </a:pPr>
            <a:r>
              <a:rPr lang="es-MX" altLang="es-MX" sz="2000" b="1">
                <a:latin typeface="Arial" panose="020B0604020202020204" pitchFamily="34" charset="0"/>
              </a:rPr>
              <a:t>El/la estudiante se compromete con la Institución a:</a:t>
            </a:r>
          </a:p>
          <a:p>
            <a:pPr algn="just" eaLnBrk="1" hangingPunct="1">
              <a:spcBef>
                <a:spcPct val="0"/>
              </a:spcBef>
              <a:buFontTx/>
              <a:buNone/>
            </a:pPr>
            <a:endParaRPr lang="es-ES" altLang="es-MX" sz="1600">
              <a:latin typeface="Arial" panose="020B0604020202020204" pitchFamily="34" charset="0"/>
            </a:endParaRPr>
          </a:p>
          <a:p>
            <a:pPr algn="just" eaLnBrk="1" hangingPunct="1">
              <a:spcBef>
                <a:spcPct val="0"/>
              </a:spcBef>
            </a:pPr>
            <a:r>
              <a:rPr lang="es-MX" altLang="es-MX" sz="2000">
                <a:latin typeface="Arial" panose="020B0604020202020204" pitchFamily="34" charset="0"/>
              </a:rPr>
              <a:t>Cubrir los requisitos de ingreso que marca la Institución.</a:t>
            </a:r>
          </a:p>
          <a:p>
            <a:pPr algn="just" eaLnBrk="1" hangingPunct="1">
              <a:spcBef>
                <a:spcPct val="0"/>
              </a:spcBef>
            </a:pPr>
            <a:r>
              <a:rPr lang="es-ES" altLang="es-MX" sz="2000">
                <a:latin typeface="Arial" panose="020B0604020202020204" pitchFamily="34" charset="0"/>
              </a:rPr>
              <a:t>Cumplir con lo establecido en el Reglamento Escolar.</a:t>
            </a:r>
          </a:p>
          <a:p>
            <a:pPr algn="just" eaLnBrk="1" hangingPunct="1">
              <a:spcBef>
                <a:spcPct val="0"/>
              </a:spcBef>
            </a:pPr>
            <a:r>
              <a:rPr lang="es-MX" altLang="es-MX" sz="2000">
                <a:latin typeface="Arial" panose="020B0604020202020204" pitchFamily="34" charset="0"/>
              </a:rPr>
              <a:t>Cumplir con la totalidad de los requisitos previstos en el Plan de Estudios respectivos.</a:t>
            </a:r>
            <a:endParaRPr lang="es-ES" altLang="es-MX" sz="2000">
              <a:latin typeface="Arial" panose="020B0604020202020204" pitchFamily="34" charset="0"/>
            </a:endParaRPr>
          </a:p>
          <a:p>
            <a:pPr algn="just" eaLnBrk="1" hangingPunct="1">
              <a:spcBef>
                <a:spcPct val="0"/>
              </a:spcBef>
            </a:pPr>
            <a:r>
              <a:rPr lang="es-MX" altLang="es-MX" sz="2000">
                <a:latin typeface="Arial" panose="020B0604020202020204" pitchFamily="34" charset="0"/>
              </a:rPr>
              <a:t>Acreditar en tiempo y forma las asignaturas de acuerdo al Lineamiento para Evaluación y Acreditación de Asignaturas.</a:t>
            </a:r>
            <a:endParaRPr lang="es-ES" altLang="es-MX" sz="2000">
              <a:latin typeface="Arial" panose="020B0604020202020204" pitchFamily="34" charset="0"/>
            </a:endParaRPr>
          </a:p>
          <a:p>
            <a:pPr algn="just" eaLnBrk="1" hangingPunct="1">
              <a:spcBef>
                <a:spcPct val="0"/>
              </a:spcBef>
            </a:pPr>
            <a:r>
              <a:rPr lang="es-MX" altLang="es-MX" sz="2000">
                <a:latin typeface="Arial" panose="020B0604020202020204" pitchFamily="34" charset="0"/>
              </a:rPr>
              <a:t>Hacer buen uso de los edificios, mobiliario, material didáctico, equipos, libros y demás bienes del Instituto, coadyuvando en su conservación y limpieza.</a:t>
            </a:r>
            <a:endParaRPr lang="es-ES" altLang="es-MX" sz="2000">
              <a:latin typeface="Arial" panose="020B0604020202020204" pitchFamily="34" charset="0"/>
            </a:endParaRPr>
          </a:p>
          <a:p>
            <a:pPr algn="just" eaLnBrk="1" hangingPunct="1">
              <a:spcBef>
                <a:spcPct val="0"/>
              </a:spcBef>
            </a:pPr>
            <a:r>
              <a:rPr lang="es-MX" altLang="es-MX" sz="2000">
                <a:latin typeface="Arial" panose="020B0604020202020204" pitchFamily="34" charset="0"/>
              </a:rPr>
              <a:t>Cumplir con las disposiciones reglamentarias que la Institución establezca.</a:t>
            </a:r>
          </a:p>
          <a:p>
            <a:pPr algn="just" eaLnBrk="1" hangingPunct="1">
              <a:spcBef>
                <a:spcPct val="0"/>
              </a:spcBef>
            </a:pPr>
            <a:r>
              <a:rPr lang="es-MX" altLang="es-MX" sz="2000">
                <a:latin typeface="Arial" panose="020B0604020202020204" pitchFamily="34" charset="0"/>
              </a:rPr>
              <a:t>Dirigirse con cortesía y amabilidad en todos loa ámbitos de su vida escolar.</a:t>
            </a:r>
            <a:endParaRPr lang="es-ES" altLang="es-MX" sz="2000">
              <a:latin typeface="Arial" panose="020B0604020202020204" pitchFamily="34" charset="0"/>
            </a:endParaRPr>
          </a:p>
          <a:p>
            <a:pPr algn="just" eaLnBrk="1" hangingPunct="1">
              <a:spcBef>
                <a:spcPct val="0"/>
              </a:spcBef>
              <a:buFontTx/>
              <a:buNone/>
            </a:pPr>
            <a:endParaRPr lang="es-ES" altLang="es-MX" sz="2000">
              <a:latin typeface="Arial" panose="020B0604020202020204" pitchFamily="34" charset="0"/>
            </a:endParaRPr>
          </a:p>
        </p:txBody>
      </p:sp>
      <p:grpSp>
        <p:nvGrpSpPr>
          <p:cNvPr id="14340" name="Grupo 7"/>
          <p:cNvGrpSpPr>
            <a:grpSpLocks/>
          </p:cNvGrpSpPr>
          <p:nvPr/>
        </p:nvGrpSpPr>
        <p:grpSpPr bwMode="auto">
          <a:xfrm>
            <a:off x="93663" y="115888"/>
            <a:ext cx="8942387" cy="6626225"/>
            <a:chOff x="93402" y="116632"/>
            <a:chExt cx="8943539" cy="6624736"/>
          </a:xfrm>
        </p:grpSpPr>
        <p:grpSp>
          <p:nvGrpSpPr>
            <p:cNvPr id="14343" name="Grupo 8"/>
            <p:cNvGrpSpPr>
              <a:grpSpLocks/>
            </p:cNvGrpSpPr>
            <p:nvPr/>
          </p:nvGrpSpPr>
          <p:grpSpPr bwMode="auto">
            <a:xfrm>
              <a:off x="93402" y="116632"/>
              <a:ext cx="8943539" cy="1176261"/>
              <a:chOff x="664234" y="0"/>
              <a:chExt cx="7067399" cy="776156"/>
            </a:xfrm>
          </p:grpSpPr>
          <p:sp>
            <p:nvSpPr>
              <p:cNvPr id="14350" name="Text Box 5"/>
              <p:cNvSpPr txBox="1">
                <a:spLocks noChangeArrowheads="1"/>
              </p:cNvSpPr>
              <p:nvPr/>
            </p:nvSpPr>
            <p:spPr bwMode="auto">
              <a:xfrm>
                <a:off x="2070339" y="358961"/>
                <a:ext cx="4666956" cy="41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Instituto Tecnológico Superior de Acatlán de Osorio</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737373"/>
                    </a:solidFill>
                    <a:latin typeface="Soberana Sans Light" panose="02000000000000000000" pitchFamily="50" charset="0"/>
                    <a:cs typeface="Times New Roman" panose="02020603050405020304" pitchFamily="18" charset="0"/>
                  </a:rPr>
                  <a:t>Organismo Público Descentralizado del Gobierno del Estado de Puebla</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14351" name="0 Imagen" descr="SEP-LOGO ACTUALIZADO.jpg"/>
              <p:cNvPicPr>
                <a:picLocks noChangeAspect="1"/>
              </p:cNvPicPr>
              <p:nvPr/>
            </p:nvPicPr>
            <p:blipFill>
              <a:blip r:embed="rId3">
                <a:extLst>
                  <a:ext uri="{28A0092B-C50C-407E-A947-70E740481C1C}">
                    <a14:useLocalDpi xmlns:a14="http://schemas.microsoft.com/office/drawing/2010/main" val="0"/>
                  </a:ext>
                </a:extLst>
              </a:blip>
              <a:srcRect t="15749" b="20039"/>
              <a:stretch>
                <a:fillRect/>
              </a:stretch>
            </p:blipFill>
            <p:spPr bwMode="auto">
              <a:xfrm>
                <a:off x="664234" y="8627"/>
                <a:ext cx="2409825" cy="76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2" name="Text Box 5"/>
              <p:cNvSpPr txBox="1">
                <a:spLocks noChangeArrowheads="1"/>
              </p:cNvSpPr>
              <p:nvPr/>
            </p:nvSpPr>
            <p:spPr bwMode="auto">
              <a:xfrm>
                <a:off x="2070339" y="232914"/>
                <a:ext cx="3869055" cy="25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             TECNOLÓGICO NACIONAL DE MÉXICO</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000">
                    <a:solidFill>
                      <a:srgbClr val="000000"/>
                    </a:solidFill>
                    <a:latin typeface="EurekaSans-Light"/>
                    <a:cs typeface="Times New Roman" panose="02020603050405020304" pitchFamily="18" charset="0"/>
                  </a:rPr>
                  <a:t> </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200">
                    <a:solidFill>
                      <a:srgbClr val="000000"/>
                    </a:solidFill>
                    <a:latin typeface="Arial" panose="020B0604020202020204" pitchFamily="34" charset="0"/>
                    <a:cs typeface="Times New Roman" panose="02020603050405020304" pitchFamily="18" charset="0"/>
                  </a:rPr>
                  <a:t> </a:t>
                </a:r>
              </a:p>
            </p:txBody>
          </p:sp>
          <p:pic>
            <p:nvPicPr>
              <p:cNvPr id="14353" name="Imagen 18" descr="C:\Users\Difusion\Documents\lo.jpg"/>
              <p:cNvPicPr>
                <a:picLocks noChangeAspect="1"/>
              </p:cNvPicPr>
              <p:nvPr/>
            </p:nvPicPr>
            <p:blipFill>
              <a:blip r:embed="rId4">
                <a:extLst>
                  <a:ext uri="{28A0092B-C50C-407E-A947-70E740481C1C}">
                    <a14:useLocalDpi xmlns:a14="http://schemas.microsoft.com/office/drawing/2010/main" val="0"/>
                  </a:ext>
                </a:extLst>
              </a:blip>
              <a:srcRect l="52448" t="3043"/>
              <a:stretch>
                <a:fillRect/>
              </a:stretch>
            </p:blipFill>
            <p:spPr bwMode="auto">
              <a:xfrm>
                <a:off x="7078207" y="0"/>
                <a:ext cx="653426"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4344" name="Grupo 9"/>
            <p:cNvGrpSpPr>
              <a:grpSpLocks/>
            </p:cNvGrpSpPr>
            <p:nvPr/>
          </p:nvGrpSpPr>
          <p:grpSpPr bwMode="auto">
            <a:xfrm>
              <a:off x="1756466" y="5949280"/>
              <a:ext cx="5817872" cy="792088"/>
              <a:chOff x="0" y="0"/>
              <a:chExt cx="5817960" cy="681990"/>
            </a:xfrm>
          </p:grpSpPr>
          <p:pic>
            <p:nvPicPr>
              <p:cNvPr id="14345" name="Imagen 10" descr="D:\DOCUMENTOS EXPORTADOS\logos ITSAO marca registrada\cacei.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63885" y="59376"/>
                <a:ext cx="85407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6" name="Cuadro de texto 3"/>
              <p:cNvSpPr txBox="1">
                <a:spLocks noChangeArrowheads="1"/>
              </p:cNvSpPr>
              <p:nvPr/>
            </p:nvSpPr>
            <p:spPr bwMode="auto">
              <a:xfrm>
                <a:off x="1068677" y="0"/>
                <a:ext cx="3400425"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tabLst>
                    <a:tab pos="2805113" algn="ctr"/>
                    <a:tab pos="2970213" algn="ctr"/>
                    <a:tab pos="5611813" algn="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805113" algn="ctr"/>
                    <a:tab pos="2970213" algn="ctr"/>
                    <a:tab pos="5611813" algn="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05113" algn="ctr"/>
                    <a:tab pos="2970213" algn="ctr"/>
                    <a:tab pos="5611813" algn="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9pPr>
              </a:lstStyle>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CARRETERA ACATLÁN-SAN JUAN IXCAQUIXTLA K.M 5.5</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UNIDAD TECNOLÓGICA ACATLÁN DE OSORIO, PUEBLA,</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C.P. 74949 Tels. (953) 53.41877 y 53.41878</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email: </a:t>
                </a:r>
                <a:r>
                  <a:rPr lang="en-US" altLang="es-MX" sz="800">
                    <a:solidFill>
                      <a:srgbClr val="000000"/>
                    </a:solidFill>
                    <a:latin typeface="Soberana Sans" panose="02000000000000000000" pitchFamily="50" charset="0"/>
                    <a:cs typeface="Times New Roman" panose="02020603050405020304" pitchFamily="18" charset="0"/>
                    <a:hlinkClick r:id="rId6"/>
                  </a:rPr>
                  <a:t>direccion.general@itsao.edu.mx</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hlinkClick r:id="rId7"/>
                  </a:rPr>
                  <a:t>www.itsao.edu.mx</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14347" name="Imagen 12" descr="C:\Users\Difusion\Documents\a1.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88768" y="11875"/>
                <a:ext cx="366395" cy="62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8" name="Imagen 13" descr="C:\Users\Difusion\Documents\a2.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4310742" y="23750"/>
                <a:ext cx="369570" cy="62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Imagen 14" descr="E:\RESPALDO 2013\NUEVOS EXPORTADOS\LOGOS 2012\conaic.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0" y="11875"/>
                <a:ext cx="500380" cy="57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4341" name="Imagen 16"/>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972300" y="249238"/>
            <a:ext cx="112871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Imagen 16" descr="C:\Users\Difusion\Documents\wewer.jpg"/>
          <p:cNvPicPr>
            <a:picLocks noChangeAspect="1" noChangeArrowheads="1"/>
          </p:cNvPicPr>
          <p:nvPr/>
        </p:nvPicPr>
        <p:blipFill>
          <a:blip r:embed="rId12">
            <a:extLst>
              <a:ext uri="{28A0092B-C50C-407E-A947-70E740481C1C}">
                <a14:useLocalDpi xmlns:a14="http://schemas.microsoft.com/office/drawing/2010/main" val="0"/>
              </a:ext>
            </a:extLst>
          </a:blip>
          <a:srcRect l="25040" r="15053"/>
          <a:stretch>
            <a:fillRect/>
          </a:stretch>
        </p:blipFill>
        <p:spPr bwMode="auto">
          <a:xfrm>
            <a:off x="1619250" y="5703888"/>
            <a:ext cx="63722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716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8 CuadroTexto"/>
          <p:cNvSpPr txBox="1">
            <a:spLocks noChangeArrowheads="1"/>
          </p:cNvSpPr>
          <p:nvPr/>
        </p:nvSpPr>
        <p:spPr bwMode="auto">
          <a:xfrm>
            <a:off x="3000375" y="357188"/>
            <a:ext cx="100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Arial" panose="020B0604020202020204" pitchFamily="34" charset="0"/>
            </a:endParaRPr>
          </a:p>
        </p:txBody>
      </p:sp>
      <p:sp>
        <p:nvSpPr>
          <p:cNvPr id="16388" name="9 CuadroTexto"/>
          <p:cNvSpPr txBox="1">
            <a:spLocks noChangeArrowheads="1"/>
          </p:cNvSpPr>
          <p:nvPr/>
        </p:nvSpPr>
        <p:spPr bwMode="auto">
          <a:xfrm>
            <a:off x="1042988" y="1292225"/>
            <a:ext cx="592772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ES" altLang="es-MX" sz="2400" b="1"/>
              <a:t>Carreras que se imparten en el ITSAO</a:t>
            </a:r>
          </a:p>
          <a:p>
            <a:pPr algn="ctr" eaLnBrk="1" hangingPunct="1">
              <a:spcBef>
                <a:spcPct val="0"/>
              </a:spcBef>
              <a:buFontTx/>
              <a:buNone/>
            </a:pPr>
            <a:endParaRPr lang="es-ES" altLang="es-MX" sz="2400" b="1"/>
          </a:p>
          <a:p>
            <a:pPr eaLnBrk="1" hangingPunct="1">
              <a:spcBef>
                <a:spcPct val="0"/>
              </a:spcBef>
            </a:pPr>
            <a:r>
              <a:rPr lang="es-MX" altLang="es-MX" sz="2400" b="1"/>
              <a:t>Ingeniería Informática</a:t>
            </a:r>
          </a:p>
          <a:p>
            <a:pPr eaLnBrk="1" hangingPunct="1">
              <a:spcBef>
                <a:spcPct val="0"/>
              </a:spcBef>
              <a:buFontTx/>
              <a:buNone/>
            </a:pPr>
            <a:endParaRPr lang="es-MX" altLang="es-MX" sz="2400" b="1"/>
          </a:p>
          <a:p>
            <a:pPr eaLnBrk="1" hangingPunct="1">
              <a:spcBef>
                <a:spcPct val="0"/>
              </a:spcBef>
            </a:pPr>
            <a:r>
              <a:rPr lang="es-MX" altLang="es-MX" sz="2400" b="1"/>
              <a:t>Ingeniería Industrial.</a:t>
            </a:r>
          </a:p>
          <a:p>
            <a:pPr eaLnBrk="1" hangingPunct="1">
              <a:spcBef>
                <a:spcPct val="0"/>
              </a:spcBef>
            </a:pPr>
            <a:endParaRPr lang="es-MX" altLang="es-MX" sz="2400" b="1"/>
          </a:p>
          <a:p>
            <a:pPr eaLnBrk="1" hangingPunct="1">
              <a:spcBef>
                <a:spcPct val="0"/>
              </a:spcBef>
            </a:pPr>
            <a:r>
              <a:rPr lang="es-MX" altLang="es-MX" sz="2400" b="1"/>
              <a:t>Ingeniería Electrónica.</a:t>
            </a:r>
          </a:p>
          <a:p>
            <a:pPr eaLnBrk="1" hangingPunct="1">
              <a:spcBef>
                <a:spcPct val="0"/>
              </a:spcBef>
            </a:pPr>
            <a:endParaRPr lang="es-MX" altLang="es-MX" sz="2400" b="1"/>
          </a:p>
          <a:p>
            <a:pPr eaLnBrk="1" hangingPunct="1">
              <a:spcBef>
                <a:spcPct val="0"/>
              </a:spcBef>
            </a:pPr>
            <a:r>
              <a:rPr lang="es-MX" altLang="es-MX" sz="2400" b="1"/>
              <a:t>Ingeniería en Gestión Empresarial.</a:t>
            </a:r>
          </a:p>
          <a:p>
            <a:pPr eaLnBrk="1" hangingPunct="1">
              <a:spcBef>
                <a:spcPct val="0"/>
              </a:spcBef>
            </a:pPr>
            <a:endParaRPr lang="es-MX" altLang="es-MX" sz="2400" b="1"/>
          </a:p>
          <a:p>
            <a:pPr eaLnBrk="1" hangingPunct="1">
              <a:spcBef>
                <a:spcPct val="0"/>
              </a:spcBef>
            </a:pPr>
            <a:r>
              <a:rPr lang="es-MX" altLang="es-MX" sz="2400" b="1"/>
              <a:t>Ingeniería en Industrias Alimentarias.</a:t>
            </a:r>
          </a:p>
          <a:p>
            <a:pPr eaLnBrk="1" hangingPunct="1">
              <a:spcBef>
                <a:spcPct val="0"/>
              </a:spcBef>
            </a:pPr>
            <a:endParaRPr lang="es-ES" altLang="es-MX" sz="2400" b="1"/>
          </a:p>
          <a:p>
            <a:pPr algn="just" eaLnBrk="1" hangingPunct="1">
              <a:spcBef>
                <a:spcPct val="0"/>
              </a:spcBef>
            </a:pPr>
            <a:endParaRPr lang="es-ES" altLang="es-MX" sz="2400"/>
          </a:p>
        </p:txBody>
      </p:sp>
      <p:pic>
        <p:nvPicPr>
          <p:cNvPr id="16389" name="Picture 7" descr="C:\Documents and Settings\CESAR\Escritorio\faby\LOGOS CARRERAS\IG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07363" y="3860800"/>
            <a:ext cx="904875" cy="119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Picture 8" descr="C:\Documents and Settings\CESAR\Escritorio\faby\LOGOS CARRERAS\Logo Alimentarias.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97663" y="4656138"/>
            <a:ext cx="995362"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9" descr="C:\Documents and Settings\CESAR\Escritorio\faby\LOGOS CARRERAS\LOGO IE.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78638" y="3213100"/>
            <a:ext cx="8747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2" name="Picture 10" descr="C:\Documents and Settings\CESAR\Escritorio\faby\LOGOS CARRERAS\Logo Industri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91200" y="2422525"/>
            <a:ext cx="906463" cy="1071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3" name="10 Imagen" descr="logo informatic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25963" y="1684338"/>
            <a:ext cx="1173162" cy="102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394" name="Grupo 12"/>
          <p:cNvGrpSpPr>
            <a:grpSpLocks/>
          </p:cNvGrpSpPr>
          <p:nvPr/>
        </p:nvGrpSpPr>
        <p:grpSpPr bwMode="auto">
          <a:xfrm>
            <a:off x="93663" y="44450"/>
            <a:ext cx="8918575" cy="6697663"/>
            <a:chOff x="93402" y="45384"/>
            <a:chExt cx="8799512" cy="6695984"/>
          </a:xfrm>
        </p:grpSpPr>
        <p:grpSp>
          <p:nvGrpSpPr>
            <p:cNvPr id="16397" name="Grupo 13"/>
            <p:cNvGrpSpPr>
              <a:grpSpLocks/>
            </p:cNvGrpSpPr>
            <p:nvPr/>
          </p:nvGrpSpPr>
          <p:grpSpPr bwMode="auto">
            <a:xfrm>
              <a:off x="93402" y="45384"/>
              <a:ext cx="8799512" cy="1236295"/>
              <a:chOff x="664234" y="-47013"/>
              <a:chExt cx="6953585" cy="815769"/>
            </a:xfrm>
          </p:grpSpPr>
          <p:sp>
            <p:nvSpPr>
              <p:cNvPr id="16404" name="Text Box 5"/>
              <p:cNvSpPr txBox="1">
                <a:spLocks noChangeArrowheads="1"/>
              </p:cNvSpPr>
              <p:nvPr/>
            </p:nvSpPr>
            <p:spPr bwMode="auto">
              <a:xfrm>
                <a:off x="2050625" y="351561"/>
                <a:ext cx="4666956" cy="41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Instituto Tecnológico Superior de Acatlán de Osorio</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737373"/>
                    </a:solidFill>
                    <a:latin typeface="Soberana Sans Light" panose="02000000000000000000" pitchFamily="50" charset="0"/>
                    <a:cs typeface="Times New Roman" panose="02020603050405020304" pitchFamily="18" charset="0"/>
                  </a:rPr>
                  <a:t>Organismo Público Descentralizado del Gobierno del Estado de Puebla</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16405" name="0 Imagen" descr="SEP-LOGO ACTUALIZADO.jpg"/>
              <p:cNvPicPr>
                <a:picLocks noChangeAspect="1"/>
              </p:cNvPicPr>
              <p:nvPr/>
            </p:nvPicPr>
            <p:blipFill>
              <a:blip r:embed="rId9">
                <a:extLst>
                  <a:ext uri="{28A0092B-C50C-407E-A947-70E740481C1C}">
                    <a14:useLocalDpi xmlns:a14="http://schemas.microsoft.com/office/drawing/2010/main" val="0"/>
                  </a:ext>
                </a:extLst>
              </a:blip>
              <a:srcRect t="15749" b="20039"/>
              <a:stretch>
                <a:fillRect/>
              </a:stretch>
            </p:blipFill>
            <p:spPr bwMode="auto">
              <a:xfrm>
                <a:off x="664234" y="-47013"/>
                <a:ext cx="2409825" cy="76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6" name="Text Box 5"/>
              <p:cNvSpPr txBox="1">
                <a:spLocks noChangeArrowheads="1"/>
              </p:cNvSpPr>
              <p:nvPr/>
            </p:nvSpPr>
            <p:spPr bwMode="auto">
              <a:xfrm>
                <a:off x="2070339" y="232914"/>
                <a:ext cx="3869055" cy="25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             TECNOLÓGICO NACIONAL DE MÉXICO</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000">
                    <a:solidFill>
                      <a:srgbClr val="000000"/>
                    </a:solidFill>
                    <a:latin typeface="EurekaSans-Light"/>
                    <a:cs typeface="Times New Roman" panose="02020603050405020304" pitchFamily="18" charset="0"/>
                  </a:rPr>
                  <a:t> </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200">
                    <a:solidFill>
                      <a:srgbClr val="000000"/>
                    </a:solidFill>
                    <a:latin typeface="Arial" panose="020B0604020202020204" pitchFamily="34" charset="0"/>
                    <a:cs typeface="Times New Roman" panose="02020603050405020304" pitchFamily="18" charset="0"/>
                  </a:rPr>
                  <a:t> </a:t>
                </a:r>
              </a:p>
            </p:txBody>
          </p:sp>
          <p:pic>
            <p:nvPicPr>
              <p:cNvPr id="16407" name="Imagen 23" descr="C:\Users\Difusion\Documents\lo.jpg"/>
              <p:cNvPicPr>
                <a:picLocks noChangeAspect="1"/>
              </p:cNvPicPr>
              <p:nvPr/>
            </p:nvPicPr>
            <p:blipFill>
              <a:blip r:embed="rId10">
                <a:extLst>
                  <a:ext uri="{28A0092B-C50C-407E-A947-70E740481C1C}">
                    <a14:useLocalDpi xmlns:a14="http://schemas.microsoft.com/office/drawing/2010/main" val="0"/>
                  </a:ext>
                </a:extLst>
              </a:blip>
              <a:srcRect l="52448" t="3043"/>
              <a:stretch>
                <a:fillRect/>
              </a:stretch>
            </p:blipFill>
            <p:spPr bwMode="auto">
              <a:xfrm>
                <a:off x="6964393" y="0"/>
                <a:ext cx="653426"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6398" name="Grupo 14"/>
            <p:cNvGrpSpPr>
              <a:grpSpLocks/>
            </p:cNvGrpSpPr>
            <p:nvPr/>
          </p:nvGrpSpPr>
          <p:grpSpPr bwMode="auto">
            <a:xfrm>
              <a:off x="1756466" y="5949280"/>
              <a:ext cx="5817872" cy="792088"/>
              <a:chOff x="0" y="0"/>
              <a:chExt cx="5817960" cy="681990"/>
            </a:xfrm>
          </p:grpSpPr>
          <p:pic>
            <p:nvPicPr>
              <p:cNvPr id="16399" name="Imagen 15" descr="D:\DOCUMENTOS EXPORTADOS\logos ITSAO marca registrada\cacei.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963885" y="59376"/>
                <a:ext cx="85407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0" name="Cuadro de texto 3"/>
              <p:cNvSpPr txBox="1">
                <a:spLocks noChangeArrowheads="1"/>
              </p:cNvSpPr>
              <p:nvPr/>
            </p:nvSpPr>
            <p:spPr bwMode="auto">
              <a:xfrm>
                <a:off x="1068677" y="0"/>
                <a:ext cx="3400425"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tabLst>
                    <a:tab pos="2805113" algn="ctr"/>
                    <a:tab pos="2970213" algn="ctr"/>
                    <a:tab pos="5611813" algn="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805113" algn="ctr"/>
                    <a:tab pos="2970213" algn="ctr"/>
                    <a:tab pos="5611813" algn="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05113" algn="ctr"/>
                    <a:tab pos="2970213" algn="ctr"/>
                    <a:tab pos="5611813" algn="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9pPr>
              </a:lstStyle>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CARRETERA ACATLÁN-SAN JUAN IXCAQUIXTLA K.M 5.5</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UNIDAD TECNOLÓGICA ACATLÁN DE OSORIO, PUEBLA,</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C.P. 74949 Tels. (953) 53.41877 y 53.41878</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email: </a:t>
                </a:r>
                <a:r>
                  <a:rPr lang="en-US" altLang="es-MX" sz="800">
                    <a:solidFill>
                      <a:srgbClr val="000000"/>
                    </a:solidFill>
                    <a:latin typeface="Soberana Sans" panose="02000000000000000000" pitchFamily="50" charset="0"/>
                    <a:cs typeface="Times New Roman" panose="02020603050405020304" pitchFamily="18" charset="0"/>
                    <a:hlinkClick r:id="rId12"/>
                  </a:rPr>
                  <a:t>direccion.general@itsao.edu.mx</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hlinkClick r:id="rId13"/>
                  </a:rPr>
                  <a:t>www.itsao.edu.mx</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16401" name="Imagen 17" descr="C:\Users\Difusion\Documents\a1.jpg"/>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88768" y="11875"/>
                <a:ext cx="366395" cy="62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2" name="Imagen 18" descr="C:\Users\Difusion\Documents\a2.jpg"/>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4310742" y="23750"/>
                <a:ext cx="369570" cy="62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403" name="Imagen 19" descr="E:\RESPALDO 2013\NUEVOS EXPORTADOS\LOGOS 2012\conaic.jpg"/>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0" y="11875"/>
                <a:ext cx="500380" cy="57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6395" name="Imagen 21"/>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6972300" y="249238"/>
            <a:ext cx="112871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Imagen 22" descr="C:\Users\Difusion\Documents\wewer.jpg"/>
          <p:cNvPicPr>
            <a:picLocks noChangeAspect="1" noChangeArrowheads="1"/>
          </p:cNvPicPr>
          <p:nvPr/>
        </p:nvPicPr>
        <p:blipFill>
          <a:blip r:embed="rId18">
            <a:extLst>
              <a:ext uri="{28A0092B-C50C-407E-A947-70E740481C1C}">
                <a14:useLocalDpi xmlns:a14="http://schemas.microsoft.com/office/drawing/2010/main" val="0"/>
              </a:ext>
            </a:extLst>
          </a:blip>
          <a:srcRect l="25040" r="15053"/>
          <a:stretch>
            <a:fillRect/>
          </a:stretch>
        </p:blipFill>
        <p:spPr bwMode="auto">
          <a:xfrm>
            <a:off x="1619250" y="5703888"/>
            <a:ext cx="63722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n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4800" y="1327150"/>
            <a:ext cx="4535488"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5" name="8 CuadroTexto"/>
          <p:cNvSpPr txBox="1">
            <a:spLocks noChangeArrowheads="1"/>
          </p:cNvSpPr>
          <p:nvPr/>
        </p:nvSpPr>
        <p:spPr bwMode="auto">
          <a:xfrm>
            <a:off x="3000375" y="357188"/>
            <a:ext cx="10001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s-MX" altLang="es-MX" sz="1800">
              <a:latin typeface="Arial" panose="020B0604020202020204" pitchFamily="34" charset="0"/>
            </a:endParaRPr>
          </a:p>
        </p:txBody>
      </p:sp>
      <p:sp>
        <p:nvSpPr>
          <p:cNvPr id="10" name="9 CuadroTexto">
            <a:extLst>
              <a:ext uri="{FF2B5EF4-FFF2-40B4-BE49-F238E27FC236}">
                <a16:creationId xmlns:a16="http://schemas.microsoft.com/office/drawing/2014/main" xmlns="" id="{88CEC284-70E3-4F00-B4C7-D85FD3D47522}"/>
              </a:ext>
            </a:extLst>
          </p:cNvPr>
          <p:cNvSpPr txBox="1"/>
          <p:nvPr/>
        </p:nvSpPr>
        <p:spPr>
          <a:xfrm>
            <a:off x="1055688" y="1454150"/>
            <a:ext cx="7500937" cy="4892675"/>
          </a:xfrm>
          <a:prstGeom prst="rect">
            <a:avLst/>
          </a:prstGeom>
          <a:noFill/>
        </p:spPr>
        <p:txBody>
          <a:bodyPr>
            <a:spAutoFit/>
          </a:bodyPr>
          <a:lstStyle/>
          <a:p>
            <a:pPr eaLnBrk="1" hangingPunct="1">
              <a:defRPr/>
            </a:pPr>
            <a:r>
              <a:rPr lang="es-ES" sz="2000" b="1" dirty="0">
                <a:latin typeface="+mj-lt"/>
              </a:rPr>
              <a:t>Campo de acción</a:t>
            </a:r>
          </a:p>
          <a:p>
            <a:pPr algn="just" eaLnBrk="1" hangingPunct="1">
              <a:buFont typeface="Arial" pitchFamily="34" charset="0"/>
              <a:buChar char="•"/>
              <a:defRPr/>
            </a:pPr>
            <a:r>
              <a:rPr lang="es-ES" dirty="0">
                <a:latin typeface="Arial" charset="0"/>
              </a:rPr>
              <a:t>Aplicar conocimientos científicos y tecnológicos en la solución de problemas en el área informática con un enfoque interdisciplinario</a:t>
            </a:r>
          </a:p>
          <a:p>
            <a:pPr algn="just" eaLnBrk="1" hangingPunct="1">
              <a:buFont typeface="Arial" pitchFamily="34" charset="0"/>
              <a:buChar char="•"/>
              <a:defRPr/>
            </a:pPr>
            <a:r>
              <a:rPr lang="es-ES" dirty="0">
                <a:latin typeface="Arial" charset="0"/>
              </a:rPr>
              <a:t>Crear y administrar redes de comunicación, que contemplen el diseño, selección, instalación y mantenimiento para la operación de equipos de cómputo, aprovechando los avances tecnológicos a su alcance.</a:t>
            </a:r>
            <a:r>
              <a:rPr lang="es-MX" b="1" dirty="0">
                <a:latin typeface="Arial" charset="0"/>
              </a:rPr>
              <a:t> </a:t>
            </a:r>
          </a:p>
          <a:p>
            <a:pPr algn="just" eaLnBrk="1" hangingPunct="1">
              <a:defRPr/>
            </a:pPr>
            <a:endParaRPr lang="es-ES" b="1" dirty="0">
              <a:latin typeface="Arial" charset="0"/>
            </a:endParaRPr>
          </a:p>
          <a:p>
            <a:pPr algn="just" eaLnBrk="1" hangingPunct="1">
              <a:defRPr/>
            </a:pPr>
            <a:endParaRPr lang="es-MX" b="1" dirty="0">
              <a:latin typeface="Arial" charset="0"/>
            </a:endParaRPr>
          </a:p>
          <a:p>
            <a:pPr algn="just" eaLnBrk="1" hangingPunct="1">
              <a:defRPr/>
            </a:pPr>
            <a:r>
              <a:rPr lang="es-MX" b="1" dirty="0">
                <a:latin typeface="Arial" charset="0"/>
              </a:rPr>
              <a:t>Campo laboral.</a:t>
            </a:r>
          </a:p>
          <a:p>
            <a:pPr algn="just" eaLnBrk="1" hangingPunct="1">
              <a:buFont typeface="Arial" pitchFamily="34" charset="0"/>
              <a:buChar char="•"/>
              <a:defRPr/>
            </a:pPr>
            <a:r>
              <a:rPr lang="es-ES" dirty="0">
                <a:latin typeface="Arial" charset="0"/>
              </a:rPr>
              <a:t> Desarrollo de proyectos aplicando las tecnologías de información.</a:t>
            </a:r>
          </a:p>
          <a:p>
            <a:pPr algn="just" eaLnBrk="1" hangingPunct="1">
              <a:buFont typeface="Arial" pitchFamily="34" charset="0"/>
              <a:buChar char="•"/>
              <a:defRPr/>
            </a:pPr>
            <a:r>
              <a:rPr lang="es-ES" dirty="0">
                <a:latin typeface="Arial" charset="0"/>
              </a:rPr>
              <a:t> Como Gerente, administrando personal y equipo para los servicios de cómputo.</a:t>
            </a:r>
          </a:p>
          <a:p>
            <a:pPr algn="just" eaLnBrk="1" hangingPunct="1">
              <a:buFont typeface="Arial" pitchFamily="34" charset="0"/>
              <a:buChar char="•"/>
              <a:defRPr/>
            </a:pPr>
            <a:r>
              <a:rPr lang="es-ES" dirty="0">
                <a:latin typeface="Arial" charset="0"/>
              </a:rPr>
              <a:t> Consultor en tecnología de información.</a:t>
            </a:r>
          </a:p>
          <a:p>
            <a:pPr algn="just" eaLnBrk="1" hangingPunct="1">
              <a:buFont typeface="Arial" pitchFamily="34" charset="0"/>
              <a:buChar char="•"/>
              <a:defRPr/>
            </a:pPr>
            <a:r>
              <a:rPr lang="es-ES" dirty="0">
                <a:latin typeface="Arial" charset="0"/>
              </a:rPr>
              <a:t> Instructor en sistemas de información, redes e infraestructura de cómputo.</a:t>
            </a:r>
          </a:p>
          <a:p>
            <a:pPr algn="ctr" eaLnBrk="1" hangingPunct="1">
              <a:buFont typeface="Arial" pitchFamily="34" charset="0"/>
              <a:buChar char="•"/>
              <a:defRPr/>
            </a:pPr>
            <a:endParaRPr lang="es-ES" sz="2000" b="1" dirty="0">
              <a:latin typeface="+mj-lt"/>
            </a:endParaRPr>
          </a:p>
          <a:p>
            <a:pPr algn="ctr" eaLnBrk="1" hangingPunct="1">
              <a:buFont typeface="Arial" pitchFamily="34" charset="0"/>
              <a:buChar char="•"/>
              <a:defRPr/>
            </a:pPr>
            <a:endParaRPr lang="es-ES" sz="2000" dirty="0">
              <a:latin typeface="+mj-lt"/>
            </a:endParaRPr>
          </a:p>
        </p:txBody>
      </p:sp>
      <p:sp>
        <p:nvSpPr>
          <p:cNvPr id="12" name="11 CuadroTexto">
            <a:extLst>
              <a:ext uri="{FF2B5EF4-FFF2-40B4-BE49-F238E27FC236}">
                <a16:creationId xmlns:a16="http://schemas.microsoft.com/office/drawing/2014/main" xmlns="" id="{0902E097-D3EA-4EE9-8FD1-5A42FB2FBE19}"/>
              </a:ext>
            </a:extLst>
          </p:cNvPr>
          <p:cNvSpPr txBox="1"/>
          <p:nvPr/>
        </p:nvSpPr>
        <p:spPr>
          <a:xfrm>
            <a:off x="-88209" y="1561867"/>
            <a:ext cx="1133484" cy="5293757"/>
          </a:xfrm>
          <a:prstGeom prst="rect">
            <a:avLst/>
          </a:prstGeom>
          <a:noFill/>
        </p:spPr>
        <p:txBody>
          <a:bodyPr>
            <a:spAutoFit/>
          </a:bodyPr>
          <a:lstStyle/>
          <a:p>
            <a:pPr algn="ctr" eaLnBrk="1" hangingPunct="1">
              <a:defRPr/>
            </a:pPr>
            <a: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I</a:t>
            </a:r>
          </a:p>
          <a:p>
            <a:pPr algn="ctr" eaLnBrk="1" hangingPunct="1">
              <a:defRPr/>
            </a:pPr>
            <a: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N</a:t>
            </a:r>
          </a:p>
          <a:p>
            <a:pPr algn="ctr" eaLnBrk="1" hangingPunct="1">
              <a:defRPr/>
            </a:pPr>
            <a: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G.</a:t>
            </a:r>
          </a:p>
          <a:p>
            <a:pPr algn="ctr" eaLnBrk="1" hangingPunct="1">
              <a:defRPr/>
            </a:pPr>
            <a:endPar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endParaRPr>
          </a:p>
          <a:p>
            <a:pPr algn="ctr" eaLnBrk="1" hangingPunct="1">
              <a:defRPr/>
            </a:pPr>
            <a: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 I</a:t>
            </a:r>
          </a:p>
          <a:p>
            <a:pPr algn="ctr" eaLnBrk="1" hangingPunct="1">
              <a:defRPr/>
            </a:pPr>
            <a: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N</a:t>
            </a:r>
          </a:p>
          <a:p>
            <a:pPr algn="ctr" eaLnBrk="1" hangingPunct="1">
              <a:defRPr/>
            </a:pPr>
            <a: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F</a:t>
            </a:r>
          </a:p>
          <a:p>
            <a:pPr algn="ctr" eaLnBrk="1" hangingPunct="1">
              <a:defRPr/>
            </a:pPr>
            <a: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O</a:t>
            </a:r>
          </a:p>
          <a:p>
            <a:pPr algn="ctr" eaLnBrk="1" hangingPunct="1">
              <a:defRPr/>
            </a:pPr>
            <a: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R</a:t>
            </a:r>
          </a:p>
          <a:p>
            <a:pPr algn="ctr" eaLnBrk="1" hangingPunct="1">
              <a:defRPr/>
            </a:pPr>
            <a: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M</a:t>
            </a:r>
          </a:p>
          <a:p>
            <a:pPr algn="ctr" eaLnBrk="1" hangingPunct="1">
              <a:defRPr/>
            </a:pPr>
            <a: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Á</a:t>
            </a:r>
          </a:p>
          <a:p>
            <a:pPr algn="ctr" eaLnBrk="1" hangingPunct="1">
              <a:defRPr/>
            </a:pPr>
            <a: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T</a:t>
            </a:r>
          </a:p>
          <a:p>
            <a:pPr algn="ctr" eaLnBrk="1" hangingPunct="1">
              <a:defRPr/>
            </a:pPr>
            <a: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I</a:t>
            </a:r>
          </a:p>
          <a:p>
            <a:pPr algn="ctr" eaLnBrk="1" hangingPunct="1">
              <a:defRPr/>
            </a:pPr>
            <a: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C</a:t>
            </a:r>
          </a:p>
          <a:p>
            <a:pPr algn="ctr" eaLnBrk="1" hangingPunct="1">
              <a:defRPr/>
            </a:pPr>
            <a:r>
              <a:rPr lang="es-ES"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mj-lt"/>
              </a:rPr>
              <a:t>A</a:t>
            </a:r>
          </a:p>
          <a:p>
            <a:pPr algn="ctr" eaLnBrk="1" hangingPunct="1">
              <a:buFont typeface="Arial" pitchFamily="34" charset="0"/>
              <a:buChar char="•"/>
              <a:defRPr/>
            </a:pPr>
            <a:endPar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a:p>
            <a:pPr algn="ctr" eaLnBrk="1" hangingPunct="1">
              <a:buFont typeface="Arial" pitchFamily="34" charset="0"/>
              <a:buChar char="•"/>
              <a:defRPr/>
            </a:pPr>
            <a:endParaRPr lang="es-ES" sz="2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ndParaRPr>
          </a:p>
        </p:txBody>
      </p:sp>
      <p:grpSp>
        <p:nvGrpSpPr>
          <p:cNvPr id="18438" name="Grupo 6"/>
          <p:cNvGrpSpPr>
            <a:grpSpLocks/>
          </p:cNvGrpSpPr>
          <p:nvPr/>
        </p:nvGrpSpPr>
        <p:grpSpPr bwMode="auto">
          <a:xfrm>
            <a:off x="93663" y="115888"/>
            <a:ext cx="8799512" cy="6626225"/>
            <a:chOff x="93402" y="116632"/>
            <a:chExt cx="8799512" cy="6624736"/>
          </a:xfrm>
        </p:grpSpPr>
        <p:grpSp>
          <p:nvGrpSpPr>
            <p:cNvPr id="18441" name="Grupo 7"/>
            <p:cNvGrpSpPr>
              <a:grpSpLocks/>
            </p:cNvGrpSpPr>
            <p:nvPr/>
          </p:nvGrpSpPr>
          <p:grpSpPr bwMode="auto">
            <a:xfrm>
              <a:off x="93402" y="116632"/>
              <a:ext cx="8799512" cy="1176261"/>
              <a:chOff x="664234" y="0"/>
              <a:chExt cx="6953585" cy="776156"/>
            </a:xfrm>
          </p:grpSpPr>
          <p:sp>
            <p:nvSpPr>
              <p:cNvPr id="18448" name="Text Box 5"/>
              <p:cNvSpPr txBox="1">
                <a:spLocks noChangeArrowheads="1"/>
              </p:cNvSpPr>
              <p:nvPr/>
            </p:nvSpPr>
            <p:spPr bwMode="auto">
              <a:xfrm>
                <a:off x="2004199" y="358961"/>
                <a:ext cx="4666956" cy="417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Instituto Tecnológico Superior de Acatlán de Osorio</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737373"/>
                    </a:solidFill>
                    <a:latin typeface="Soberana Sans Light" panose="02000000000000000000" pitchFamily="50" charset="0"/>
                    <a:cs typeface="Times New Roman" panose="02020603050405020304" pitchFamily="18" charset="0"/>
                  </a:rPr>
                  <a:t>Organismo Público Descentralizado del Gobierno del Estado de Puebla</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18449" name="0 Imagen" descr="SEP-LOGO ACTUALIZADO.jpg"/>
              <p:cNvPicPr>
                <a:picLocks noChangeAspect="1"/>
              </p:cNvPicPr>
              <p:nvPr/>
            </p:nvPicPr>
            <p:blipFill>
              <a:blip r:embed="rId4">
                <a:extLst>
                  <a:ext uri="{28A0092B-C50C-407E-A947-70E740481C1C}">
                    <a14:useLocalDpi xmlns:a14="http://schemas.microsoft.com/office/drawing/2010/main" val="0"/>
                  </a:ext>
                </a:extLst>
              </a:blip>
              <a:srcRect t="15749" b="20039"/>
              <a:stretch>
                <a:fillRect/>
              </a:stretch>
            </p:blipFill>
            <p:spPr bwMode="auto">
              <a:xfrm>
                <a:off x="664234" y="8627"/>
                <a:ext cx="2409825" cy="7626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50" name="Text Box 5"/>
              <p:cNvSpPr txBox="1">
                <a:spLocks noChangeArrowheads="1"/>
              </p:cNvSpPr>
              <p:nvPr/>
            </p:nvSpPr>
            <p:spPr bwMode="auto">
              <a:xfrm>
                <a:off x="2070339" y="232914"/>
                <a:ext cx="3869055" cy="252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s-MX" altLang="es-MX" sz="1000" b="1">
                    <a:solidFill>
                      <a:srgbClr val="737373"/>
                    </a:solidFill>
                    <a:latin typeface="Soberana Sans Light" panose="02000000000000000000" pitchFamily="50" charset="0"/>
                    <a:cs typeface="Times New Roman" panose="02020603050405020304" pitchFamily="18" charset="0"/>
                  </a:rPr>
                  <a:t>             TECNOLÓGICO NACIONAL DE MÉXICO</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000">
                    <a:solidFill>
                      <a:srgbClr val="000000"/>
                    </a:solidFill>
                    <a:latin typeface="EurekaSans-Light"/>
                    <a:cs typeface="Times New Roman" panose="02020603050405020304" pitchFamily="18" charset="0"/>
                  </a:rPr>
                  <a:t> </a:t>
                </a:r>
                <a:endParaRPr lang="es-MX" altLang="es-MX" sz="1200">
                  <a:solidFill>
                    <a:srgbClr val="000000"/>
                  </a:solidFill>
                  <a:latin typeface="Arial" panose="020B0604020202020204" pitchFamily="34" charset="0"/>
                  <a:cs typeface="Times New Roman" panose="02020603050405020304" pitchFamily="18" charset="0"/>
                </a:endParaRPr>
              </a:p>
              <a:p>
                <a:pPr algn="r" eaLnBrk="1" hangingPunct="1">
                  <a:spcBef>
                    <a:spcPct val="0"/>
                  </a:spcBef>
                  <a:buFontTx/>
                  <a:buNone/>
                </a:pPr>
                <a:r>
                  <a:rPr lang="es-MX" altLang="es-MX" sz="1200">
                    <a:solidFill>
                      <a:srgbClr val="000000"/>
                    </a:solidFill>
                    <a:latin typeface="Arial" panose="020B0604020202020204" pitchFamily="34" charset="0"/>
                    <a:cs typeface="Times New Roman" panose="02020603050405020304" pitchFamily="18" charset="0"/>
                  </a:rPr>
                  <a:t> </a:t>
                </a:r>
              </a:p>
            </p:txBody>
          </p:sp>
          <p:pic>
            <p:nvPicPr>
              <p:cNvPr id="18451" name="Imagen 19" descr="C:\Users\Difusion\Documents\lo.jpg"/>
              <p:cNvPicPr>
                <a:picLocks noChangeAspect="1"/>
              </p:cNvPicPr>
              <p:nvPr/>
            </p:nvPicPr>
            <p:blipFill>
              <a:blip r:embed="rId5">
                <a:extLst>
                  <a:ext uri="{28A0092B-C50C-407E-A947-70E740481C1C}">
                    <a14:useLocalDpi xmlns:a14="http://schemas.microsoft.com/office/drawing/2010/main" val="0"/>
                  </a:ext>
                </a:extLst>
              </a:blip>
              <a:srcRect l="52448" t="3043"/>
              <a:stretch>
                <a:fillRect/>
              </a:stretch>
            </p:blipFill>
            <p:spPr bwMode="auto">
              <a:xfrm>
                <a:off x="6964393" y="0"/>
                <a:ext cx="653426" cy="607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8442" name="Grupo 8"/>
            <p:cNvGrpSpPr>
              <a:grpSpLocks/>
            </p:cNvGrpSpPr>
            <p:nvPr/>
          </p:nvGrpSpPr>
          <p:grpSpPr bwMode="auto">
            <a:xfrm>
              <a:off x="1756466" y="5949280"/>
              <a:ext cx="5817872" cy="792088"/>
              <a:chOff x="0" y="0"/>
              <a:chExt cx="5817960" cy="681990"/>
            </a:xfrm>
          </p:grpSpPr>
          <p:pic>
            <p:nvPicPr>
              <p:cNvPr id="18443" name="Imagen 10" descr="D:\DOCUMENTOS EXPORTADOS\logos ITSAO marca registrada\cacei.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63885" y="59376"/>
                <a:ext cx="854075" cy="408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44" name="Cuadro de texto 3"/>
              <p:cNvSpPr txBox="1">
                <a:spLocks noChangeArrowheads="1"/>
              </p:cNvSpPr>
              <p:nvPr/>
            </p:nvSpPr>
            <p:spPr bwMode="auto">
              <a:xfrm>
                <a:off x="1068677" y="0"/>
                <a:ext cx="3400425" cy="681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tabLst>
                    <a:tab pos="2805113" algn="ctr"/>
                    <a:tab pos="2970213" algn="ctr"/>
                    <a:tab pos="5611813" algn="r"/>
                  </a:tabLst>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tabLst>
                    <a:tab pos="2805113" algn="ctr"/>
                    <a:tab pos="2970213" algn="ctr"/>
                    <a:tab pos="5611813" algn="r"/>
                  </a:tabLst>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tabLst>
                    <a:tab pos="2805113" algn="ctr"/>
                    <a:tab pos="2970213" algn="ctr"/>
                    <a:tab pos="5611813" algn="r"/>
                  </a:tabLst>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tabLst>
                    <a:tab pos="2805113" algn="ctr"/>
                    <a:tab pos="2970213" algn="ctr"/>
                    <a:tab pos="5611813" algn="r"/>
                  </a:tabLst>
                  <a:defRPr sz="2000">
                    <a:solidFill>
                      <a:schemeClr val="tx1"/>
                    </a:solidFill>
                    <a:latin typeface="Calibri" panose="020F0502020204030204" pitchFamily="34" charset="0"/>
                  </a:defRPr>
                </a:lvl9pPr>
              </a:lstStyle>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CARRETERA ACATLÁN-SAN JUAN IXCAQUIXTLA K.M 5.5</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s-MX" altLang="es-MX" sz="800">
                    <a:solidFill>
                      <a:srgbClr val="000000"/>
                    </a:solidFill>
                    <a:latin typeface="Soberana Sans" panose="02000000000000000000" pitchFamily="50" charset="0"/>
                    <a:cs typeface="Times New Roman" panose="02020603050405020304" pitchFamily="18" charset="0"/>
                  </a:rPr>
                  <a:t>UNIDAD TECNOLÓGICA ACATLÁN DE OSORIO, PUEBLA,</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C.P. 74949 Tels. (953) 53.41877 y 53.41878</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rPr>
                  <a:t>email: </a:t>
                </a:r>
                <a:r>
                  <a:rPr lang="en-US" altLang="es-MX" sz="800">
                    <a:solidFill>
                      <a:srgbClr val="000000"/>
                    </a:solidFill>
                    <a:latin typeface="Soberana Sans" panose="02000000000000000000" pitchFamily="50" charset="0"/>
                    <a:cs typeface="Times New Roman" panose="02020603050405020304" pitchFamily="18" charset="0"/>
                    <a:hlinkClick r:id="rId7"/>
                  </a:rPr>
                  <a:t>direccion.general@itsao.edu.mx</a:t>
                </a:r>
                <a:endParaRPr lang="es-MX" altLang="es-MX" sz="1200">
                  <a:solidFill>
                    <a:srgbClr val="000000"/>
                  </a:solidFill>
                  <a:latin typeface="Arial" panose="020B0604020202020204" pitchFamily="34" charset="0"/>
                  <a:cs typeface="Times New Roman" panose="02020603050405020304" pitchFamily="18" charset="0"/>
                </a:endParaRPr>
              </a:p>
              <a:p>
                <a:pPr algn="ctr" eaLnBrk="1" hangingPunct="1">
                  <a:spcBef>
                    <a:spcPct val="0"/>
                  </a:spcBef>
                  <a:buFontTx/>
                  <a:buNone/>
                </a:pPr>
                <a:r>
                  <a:rPr lang="en-US" altLang="es-MX" sz="800">
                    <a:solidFill>
                      <a:srgbClr val="000000"/>
                    </a:solidFill>
                    <a:latin typeface="Soberana Sans" panose="02000000000000000000" pitchFamily="50" charset="0"/>
                    <a:cs typeface="Times New Roman" panose="02020603050405020304" pitchFamily="18" charset="0"/>
                    <a:hlinkClick r:id="rId8"/>
                  </a:rPr>
                  <a:t>www.itsao.edu.mx</a:t>
                </a:r>
                <a:endParaRPr lang="es-MX" altLang="es-MX" sz="1200">
                  <a:solidFill>
                    <a:srgbClr val="000000"/>
                  </a:solidFill>
                  <a:latin typeface="Arial" panose="020B0604020202020204" pitchFamily="34" charset="0"/>
                  <a:cs typeface="Times New Roman" panose="02020603050405020304" pitchFamily="18" charset="0"/>
                </a:endParaRPr>
              </a:p>
            </p:txBody>
          </p:sp>
          <p:pic>
            <p:nvPicPr>
              <p:cNvPr id="18445" name="Imagen 13" descr="C:\Users\Difusion\Documents\a1.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688768" y="11875"/>
                <a:ext cx="366395" cy="62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6" name="Imagen 14" descr="C:\Users\Difusion\Documents\a2.jpg"/>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310742" y="23750"/>
                <a:ext cx="369570" cy="6273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7" name="Imagen 15" descr="E:\RESPALDO 2013\NUEVOS EXPORTADOS\LOGOS 2012\conaic.jpg"/>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0" y="11875"/>
                <a:ext cx="500380" cy="570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pic>
        <p:nvPicPr>
          <p:cNvPr id="18439" name="Imagen 16"/>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6972300" y="249238"/>
            <a:ext cx="1128713" cy="60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Imagen 17" descr="C:\Users\Difusion\Documents\wewer.jpg"/>
          <p:cNvPicPr>
            <a:picLocks noChangeAspect="1" noChangeArrowheads="1"/>
          </p:cNvPicPr>
          <p:nvPr/>
        </p:nvPicPr>
        <p:blipFill>
          <a:blip r:embed="rId13">
            <a:extLst>
              <a:ext uri="{28A0092B-C50C-407E-A947-70E740481C1C}">
                <a14:useLocalDpi xmlns:a14="http://schemas.microsoft.com/office/drawing/2010/main" val="0"/>
              </a:ext>
            </a:extLst>
          </a:blip>
          <a:srcRect l="25040" r="15053"/>
          <a:stretch>
            <a:fillRect/>
          </a:stretch>
        </p:blipFill>
        <p:spPr bwMode="auto">
          <a:xfrm>
            <a:off x="1619250" y="5703888"/>
            <a:ext cx="637222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1703</TotalTime>
  <Words>2461</Words>
  <Application>Microsoft Office PowerPoint</Application>
  <PresentationFormat>Presentación en pantalla (4:3)</PresentationFormat>
  <Paragraphs>594</Paragraphs>
  <Slides>22</Slides>
  <Notes>21</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22</vt:i4>
      </vt:variant>
    </vt:vector>
  </HeadingPairs>
  <TitlesOfParts>
    <vt:vector size="30" baseType="lpstr">
      <vt:lpstr>Arial</vt:lpstr>
      <vt:lpstr>Calibri</vt:lpstr>
      <vt:lpstr>Soberana Sans Light</vt:lpstr>
      <vt:lpstr>Times New Roman</vt:lpstr>
      <vt:lpstr>EurekaSans-Light</vt:lpstr>
      <vt:lpstr>Soberana Sans</vt:lpstr>
      <vt:lpstr>Wingdings</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ITSAO</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ITSAO</dc:creator>
  <cp:lastModifiedBy>DIFUSION</cp:lastModifiedBy>
  <cp:revision>158</cp:revision>
  <dcterms:created xsi:type="dcterms:W3CDTF">2011-09-02T15:15:44Z</dcterms:created>
  <dcterms:modified xsi:type="dcterms:W3CDTF">2018-09-11T18:39:40Z</dcterms:modified>
</cp:coreProperties>
</file>